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65" r:id="rId4"/>
    <p:sldId id="257" r:id="rId5"/>
    <p:sldId id="259" r:id="rId6"/>
    <p:sldId id="260" r:id="rId7"/>
    <p:sldId id="261" r:id="rId8"/>
    <p:sldId id="262" r:id="rId9"/>
    <p:sldId id="263" r:id="rId10"/>
    <p:sldId id="264" r:id="rId11"/>
    <p:sldId id="267" r:id="rId12"/>
    <p:sldId id="266" r:id="rId13"/>
    <p:sldId id="269" r:id="rId14"/>
    <p:sldId id="270" r:id="rId15"/>
    <p:sldId id="272" r:id="rId16"/>
    <p:sldId id="271" r:id="rId17"/>
    <p:sldId id="273" r:id="rId18"/>
    <p:sldId id="274" r:id="rId19"/>
    <p:sldId id="275" r:id="rId20"/>
    <p:sldId id="276" r:id="rId21"/>
    <p:sldId id="277" r:id="rId22"/>
    <p:sldId id="280" r:id="rId23"/>
    <p:sldId id="281" r:id="rId24"/>
    <p:sldId id="279" r:id="rId25"/>
    <p:sldId id="287" r:id="rId26"/>
    <p:sldId id="288" r:id="rId27"/>
    <p:sldId id="289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61E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2" autoAdjust="0"/>
    <p:restoredTop sz="94660"/>
  </p:normalViewPr>
  <p:slideViewPr>
    <p:cSldViewPr snapToGrid="0">
      <p:cViewPr varScale="1">
        <p:scale>
          <a:sx n="53" d="100"/>
          <a:sy n="53" d="100"/>
        </p:scale>
        <p:origin x="1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1" Type="http://schemas.openxmlformats.org/officeDocument/2006/relationships/tableStyles" Target="tableStyles.xml"/><Relationship Id="rId30" Type="http://schemas.openxmlformats.org/officeDocument/2006/relationships/viewProps" Target="viewProps.xml"/><Relationship Id="rId3" Type="http://schemas.openxmlformats.org/officeDocument/2006/relationships/slide" Target="slides/slide1.xml"/><Relationship Id="rId29" Type="http://schemas.openxmlformats.org/officeDocument/2006/relationships/presProps" Target="presProps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5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0573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-23495" y="-1270"/>
            <a:ext cx="12225020" cy="962025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GB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955"/>
            <a:ext cx="10972800" cy="667385"/>
          </a:xfrm>
        </p:spPr>
        <p:txBody>
          <a:bodyPr/>
          <a:lstStyle>
            <a:lvl1pPr>
              <a:defRPr sz="3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152525"/>
            <a:ext cx="10972800" cy="4973955"/>
          </a:xfrm>
        </p:spPr>
        <p:txBody>
          <a:bodyPr/>
          <a:lstStyle>
            <a:lvl1pPr>
              <a:defRPr sz="2000"/>
            </a:lvl1pPr>
            <a:lvl3pPr>
              <a:defRPr sz="1600"/>
            </a:lvl3pPr>
            <a:lvl4pPr>
              <a:defRPr sz="1400"/>
            </a:lvl4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38"/>
            <a:ext cx="105156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3"/>
            <a:ext cx="105156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376672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5728" y="1600200"/>
            <a:ext cx="5376672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100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Title 1025"/>
          <p:cNvSpPr/>
          <p:nvPr>
            <p:ph type="title"/>
          </p:nvPr>
        </p:nvSpPr>
        <p:spPr>
          <a:xfrm>
            <a:off x="609600" y="274955"/>
            <a:ext cx="10972800" cy="6858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 lvl="0"/>
            <a:r>
              <a:t>Click to edit Master title style</a:t>
            </a:r>
          </a:p>
        </p:txBody>
      </p:sp>
      <p:sp>
        <p:nvSpPr>
          <p:cNvPr id="1027" name="Text Placeholder 1026"/>
          <p:cNvSpPr/>
          <p:nvPr>
            <p:ph type="body" idx="1"/>
          </p:nvPr>
        </p:nvSpPr>
        <p:spPr>
          <a:xfrm>
            <a:off x="609600" y="1266825"/>
            <a:ext cx="10972800" cy="4859655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1028" name="Date Placeholder 1027"/>
          <p:cNvSpPr/>
          <p:nvPr>
            <p:ph type="dt" sz="half" idx="2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z="1400"/>
            </a:lvl1pPr>
          </a:lstStyle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1029" name="Footer Placeholder 1028"/>
          <p:cNvSpPr/>
          <p:nvPr>
            <p:ph type="ftr" sz="quarter" idx="3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1030" name="Slide Number Placeholder 1029"/>
          <p:cNvSpPr/>
          <p:nvPr>
            <p:ph type="sldNum" sz="quarter" idx="4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>
              <a:defRPr sz="1400"/>
            </a:lvl1pPr>
          </a:lstStyle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3000" b="0" i="0" u="none" kern="1200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16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1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1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1" Type="http://schemas.openxmlformats.org/officeDocument/2006/relationships/hyperlink" Target="https://github.com/superpikar/inkscape-workshop-2017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4.png"/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54.png"/><Relationship Id="rId7" Type="http://schemas.openxmlformats.org/officeDocument/2006/relationships/image" Target="../media/image53.png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Relationship Id="rId3" Type="http://schemas.openxmlformats.org/officeDocument/2006/relationships/image" Target="../media/image45.png"/><Relationship Id="rId2" Type="http://schemas.openxmlformats.org/officeDocument/2006/relationships/image" Target="../media/image42.png"/><Relationship Id="rId1" Type="http://schemas.openxmlformats.org/officeDocument/2006/relationships/image" Target="../media/image4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60.png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Relationship Id="rId3" Type="http://schemas.openxmlformats.org/officeDocument/2006/relationships/image" Target="../media/image42.png"/><Relationship Id="rId2" Type="http://schemas.openxmlformats.org/officeDocument/2006/relationships/image" Target="../media/image56.png"/><Relationship Id="rId1" Type="http://schemas.openxmlformats.org/officeDocument/2006/relationships/image" Target="../media/image55.pn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64.png"/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image" Target="../media/image6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hyperlink" Target="https://editor.freelogodesign.org/?lang=EN" TargetMode="External"/><Relationship Id="rId1" Type="http://schemas.openxmlformats.org/officeDocument/2006/relationships/hyperlink" Target="https://icons8.com/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7.png"/><Relationship Id="rId1" Type="http://schemas.openxmlformats.org/officeDocument/2006/relationships/image" Target="../media/image6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9.png"/><Relationship Id="rId1" Type="http://schemas.openxmlformats.org/officeDocument/2006/relationships/image" Target="../media/image68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0.png"/></Relationships>
</file>

<file path=ppt/slides/_rels/slide2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hyperlink" Target="http://etc.usf.edu/techease/win/images/what-is-the-difference-between-bitmap-and-vector-images/" TargetMode="External"/><Relationship Id="rId5" Type="http://schemas.openxmlformats.org/officeDocument/2006/relationships/hyperlink" Target="https://www.slideshare.net/OmarMohammed45/good-graphic-design-and-introduction-to-inkscape" TargetMode="External"/><Relationship Id="rId4" Type="http://schemas.openxmlformats.org/officeDocument/2006/relationships/hyperlink" Target="http://vektorrascheln.de/posts/2015/Dec/inkscape-fuer-einsteiger-teil-ii-praxis-en.html" TargetMode="External"/><Relationship Id="rId3" Type="http://schemas.openxmlformats.org/officeDocument/2006/relationships/hyperlink" Target="http://vektorrascheln.de/posts/2015/Dec/inkscape-fuer-einsteiger-teil-i-grundlagen-en.html" TargetMode="External"/><Relationship Id="rId2" Type="http://schemas.openxmlformats.org/officeDocument/2006/relationships/hyperlink" Target="https://dribbble.com/search?q=inkscape" TargetMode="External"/><Relationship Id="rId1" Type="http://schemas.openxmlformats.org/officeDocument/2006/relationships/hyperlink" Target="https://inkscape.org/ko/gallery/" TargetMode="External"/></Relationships>
</file>

<file path=ppt/slides/_rels/slide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hyperlink" Target="http://pikarlabs.com" TargetMode="Externa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15.png"/><Relationship Id="rId7" Type="http://schemas.openxmlformats.org/officeDocument/2006/relationships/image" Target="../media/image14.png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jpeg"/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hyperlink" Target="https://inkscape.org/ko/download/" TargetMode="External"/><Relationship Id="rId6" Type="http://schemas.openxmlformats.org/officeDocument/2006/relationships/image" Target="../media/image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hyperlink" Target="https://www.youtube.com/watch?v=pTkJFkRTm50" TargetMode="External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3" Type="http://schemas.openxmlformats.org/officeDocument/2006/relationships/hyperlink" Target="https://www.behance.net/search?content=projects&amp;sort=appreciations&amp;time=week&amp;search=inkscape" TargetMode="External"/><Relationship Id="rId2" Type="http://schemas.openxmlformats.org/officeDocument/2006/relationships/hyperlink" Target="https://dribbble.com/search?q=inkscape" TargetMode="External"/><Relationship Id="rId1" Type="http://schemas.openxmlformats.org/officeDocument/2006/relationships/hyperlink" Target="https://inkscape.org/ko/gallery/" TargetMode="Externa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28.png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hyperlink" Target="https://ridjam.deviantart.com/gallery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3354705"/>
            <a:ext cx="9144000" cy="854075"/>
          </a:xfrm>
        </p:spPr>
        <p:txBody>
          <a:bodyPr/>
          <a:lstStyle/>
          <a:p>
            <a:r>
              <a:rPr lang="en-US" dirty="0"/>
              <a:t>Workshop Inkscape 2017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300855"/>
            <a:ext cx="9144000" cy="521970"/>
          </a:xfrm>
        </p:spPr>
        <p:txBody>
          <a:bodyPr/>
          <a:lstStyle/>
          <a:p>
            <a:r>
              <a:rPr lang="en-US"/>
              <a:t>Masjid Al Falah, Yeongdeungpo Seoul</a:t>
            </a:r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download materinya di </a:t>
            </a:r>
            <a:r>
              <a:rPr lang="en-US">
                <a:hlinkClick r:id="rId1" action="ppaction://hlinkfile"/>
              </a:rPr>
              <a:t>https://github.com/superpikar/inkscape-workshop-2017</a:t>
            </a:r>
            <a:endParaRPr lang="en-US"/>
          </a:p>
        </p:txBody>
      </p:sp>
      <p:sp>
        <p:nvSpPr>
          <p:cNvPr id="4" name="Subtitle 2"/>
          <p:cNvSpPr>
            <a:spLocks noGrp="1"/>
          </p:cNvSpPr>
          <p:nvPr/>
        </p:nvSpPr>
        <p:spPr>
          <a:xfrm>
            <a:off x="4714240" y="5421630"/>
            <a:ext cx="2753995" cy="445135"/>
          </a:xfrm>
          <a:prstGeom prst="rect">
            <a:avLst/>
          </a:prstGeom>
          <a:solidFill>
            <a:srgbClr val="7030A0"/>
          </a:solidFill>
          <a:ln w="9525">
            <a:noFill/>
          </a:ln>
        </p:spPr>
        <p:txBody>
          <a:bodyPr/>
          <a:lstStyle>
            <a:lvl1pPr marL="0" lvl="0" indent="0" algn="ctr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lvl="1" indent="0" algn="ctr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 sz="15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lvl="2" indent="0" algn="ctr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 sz="135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lvl="3" indent="0" algn="ctr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 sz="1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lvl="4" indent="0" algn="ctr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 sz="1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lvl="5" indent="0" algn="ctr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 sz="1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lvl="6" indent="0" algn="ctr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 sz="1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lvl="7" indent="0" algn="ctr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 sz="1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lvl="8" indent="0" algn="ctr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 sz="1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bg1"/>
                </a:solidFill>
              </a:rPr>
              <a:t>oleh : @superpikar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6" name="Right Triangle 5"/>
          <p:cNvSpPr/>
          <p:nvPr/>
        </p:nvSpPr>
        <p:spPr>
          <a:xfrm rot="10800000">
            <a:off x="9791700" y="-4445"/>
            <a:ext cx="2400300" cy="2400300"/>
          </a:xfrm>
          <a:prstGeom prst="rtTriangl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GB" altLang="en-US"/>
          </a:p>
        </p:txBody>
      </p:sp>
      <p:sp>
        <p:nvSpPr>
          <p:cNvPr id="7" name="Text Box 6"/>
          <p:cNvSpPr txBox="1"/>
          <p:nvPr/>
        </p:nvSpPr>
        <p:spPr>
          <a:xfrm>
            <a:off x="11106150" y="326390"/>
            <a:ext cx="803910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GB" sz="4400">
                <a:solidFill>
                  <a:schemeClr val="bg1"/>
                </a:solidFill>
              </a:rPr>
              <a:t>#</a:t>
            </a:r>
            <a:r>
              <a:rPr lang="en-US" altLang="en-GB" sz="4400" b="1">
                <a:solidFill>
                  <a:schemeClr val="bg1"/>
                </a:solidFill>
              </a:rPr>
              <a:t>1</a:t>
            </a:r>
            <a:endParaRPr lang="en-US" altLang="en-GB" sz="4400" b="1">
              <a:solidFill>
                <a:schemeClr val="bg1"/>
              </a:solidFill>
            </a:endParaRPr>
          </a:p>
        </p:txBody>
      </p:sp>
      <p:pic>
        <p:nvPicPr>
          <p:cNvPr id="8" name="Picture 7" descr="inkscape-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6820" y="1094740"/>
            <a:ext cx="2108200" cy="21082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2540" y="-31115"/>
            <a:ext cx="12184380" cy="7314565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556250" y="1336040"/>
            <a:ext cx="2806065" cy="3335020"/>
          </a:xfrm>
        </p:spPr>
        <p:txBody>
          <a:bodyPr/>
          <a:p>
            <a:pPr algn="l"/>
            <a:r>
              <a:rPr lang="en-US" altLang="en-GB" sz="6600" b="1">
                <a:solidFill>
                  <a:schemeClr val="tx1"/>
                </a:solidFill>
              </a:rPr>
              <a:t>Yuk </a:t>
            </a:r>
            <a:br>
              <a:rPr lang="en-US" altLang="en-GB" sz="6600" b="1">
                <a:solidFill>
                  <a:schemeClr val="tx1"/>
                </a:solidFill>
              </a:rPr>
            </a:br>
            <a:r>
              <a:rPr lang="en-US" altLang="en-GB" sz="6600" b="1">
                <a:solidFill>
                  <a:schemeClr val="tx1"/>
                </a:solidFill>
              </a:rPr>
              <a:t>kita </a:t>
            </a:r>
            <a:br>
              <a:rPr lang="en-US" altLang="en-GB" sz="6600" b="1">
                <a:solidFill>
                  <a:schemeClr val="tx1"/>
                </a:solidFill>
              </a:rPr>
            </a:br>
            <a:r>
              <a:rPr lang="en-US" altLang="en-GB" sz="6600" b="1">
                <a:solidFill>
                  <a:schemeClr val="tx1"/>
                </a:solidFill>
              </a:rPr>
              <a:t>mulai!</a:t>
            </a:r>
            <a:endParaRPr lang="en-US" altLang="en-GB" sz="6600" b="1">
              <a:solidFill>
                <a:schemeClr val="tx1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GB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/>
              <a:t>Vector vs Bitmap</a:t>
            </a:r>
            <a:endParaRPr lang="en-US" alt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152525"/>
            <a:ext cx="3149600" cy="4973955"/>
          </a:xfrm>
        </p:spPr>
        <p:txBody>
          <a:bodyPr/>
          <a:p>
            <a:pPr marL="0" indent="0">
              <a:buNone/>
            </a:pPr>
            <a:r>
              <a:rPr lang="en-US" altLang="en-GB"/>
              <a:t>Sebelum memulai mendesain ada baiknya tahu perbedaan gambar </a:t>
            </a:r>
            <a:r>
              <a:rPr lang="en-US" altLang="en-GB" b="1"/>
              <a:t>vector</a:t>
            </a:r>
            <a:r>
              <a:rPr lang="en-US" altLang="en-GB"/>
              <a:t> vs </a:t>
            </a:r>
            <a:r>
              <a:rPr lang="en-US" altLang="en-GB" b="1"/>
              <a:t>bitmap</a:t>
            </a:r>
            <a:endParaRPr lang="en-US" altLang="en-GB" b="1"/>
          </a:p>
          <a:p>
            <a:pPr marL="0" indent="0">
              <a:buNone/>
            </a:pPr>
            <a:endParaRPr lang="en-US" altLang="en-GB" b="1"/>
          </a:p>
          <a:p>
            <a:pPr marL="0" indent="0">
              <a:buNone/>
            </a:pPr>
            <a:r>
              <a:rPr lang="en-US" altLang="en-GB" b="1"/>
              <a:t>Bitmap</a:t>
            </a:r>
            <a:endParaRPr lang="en-US" altLang="en-GB" b="1"/>
          </a:p>
          <a:p>
            <a:pPr marL="0" indent="0">
              <a:buNone/>
            </a:pPr>
            <a:r>
              <a:rPr lang="en-US" altLang="en-GB"/>
              <a:t>Gambar yang terdiri dari banyak titik yang disebut pixel</a:t>
            </a:r>
            <a:endParaRPr lang="en-US" altLang="en-GB"/>
          </a:p>
          <a:p>
            <a:pPr marL="0" indent="0">
              <a:buNone/>
            </a:pPr>
            <a:endParaRPr lang="en-US" altLang="en-GB"/>
          </a:p>
          <a:p>
            <a:pPr marL="0" indent="0">
              <a:buNone/>
            </a:pPr>
            <a:r>
              <a:rPr lang="en-US" altLang="en-GB" b="1"/>
              <a:t>Vector</a:t>
            </a:r>
            <a:endParaRPr lang="en-US" altLang="en-GB" b="1"/>
          </a:p>
          <a:p>
            <a:pPr marL="0" indent="0">
              <a:buNone/>
            </a:pPr>
            <a:r>
              <a:rPr lang="en-US" altLang="en-GB"/>
              <a:t>Gambar yang terdiri dari garis dan kurva yang membentuk poligon </a:t>
            </a:r>
            <a:endParaRPr lang="en-US" altLang="en-GB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54750" y="1323340"/>
            <a:ext cx="3511550" cy="1812290"/>
          </a:xfrm>
          <a:prstGeom prst="rect">
            <a:avLst/>
          </a:prstGeom>
        </p:spPr>
      </p:pic>
      <p:sp>
        <p:nvSpPr>
          <p:cNvPr id="23" name="Text Box 22"/>
          <p:cNvSpPr txBox="1"/>
          <p:nvPr/>
        </p:nvSpPr>
        <p:spPr>
          <a:xfrm>
            <a:off x="6590665" y="1069340"/>
            <a:ext cx="11436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GB">
                <a:sym typeface="+mn-ea"/>
              </a:rPr>
              <a:t>Vector</a:t>
            </a:r>
            <a:endParaRPr lang="en-US" altLang="en-GB" sz="1600"/>
          </a:p>
        </p:txBody>
      </p:sp>
      <p:sp>
        <p:nvSpPr>
          <p:cNvPr id="5" name="Text Box 4"/>
          <p:cNvSpPr txBox="1"/>
          <p:nvPr/>
        </p:nvSpPr>
        <p:spPr>
          <a:xfrm>
            <a:off x="8292465" y="1069340"/>
            <a:ext cx="11436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GB">
                <a:sym typeface="+mn-ea"/>
              </a:rPr>
              <a:t>Bitmap</a:t>
            </a:r>
            <a:endParaRPr lang="en-US" altLang="en-GB" sz="160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6755" y="3578860"/>
            <a:ext cx="4860290" cy="3183255"/>
          </a:xfrm>
          <a:prstGeom prst="rect">
            <a:avLst/>
          </a:prstGeom>
        </p:spPr>
      </p:pic>
      <p:sp>
        <p:nvSpPr>
          <p:cNvPr id="9" name="Text Box 8"/>
          <p:cNvSpPr txBox="1"/>
          <p:nvPr/>
        </p:nvSpPr>
        <p:spPr>
          <a:xfrm>
            <a:off x="6590665" y="3135630"/>
            <a:ext cx="11436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GB">
                <a:sym typeface="+mn-ea"/>
              </a:rPr>
              <a:t>Vector</a:t>
            </a:r>
            <a:endParaRPr lang="en-US" altLang="en-GB" sz="1600"/>
          </a:p>
        </p:txBody>
      </p:sp>
      <p:sp>
        <p:nvSpPr>
          <p:cNvPr id="10" name="Text Box 9"/>
          <p:cNvSpPr txBox="1"/>
          <p:nvPr/>
        </p:nvSpPr>
        <p:spPr>
          <a:xfrm>
            <a:off x="8292465" y="3135630"/>
            <a:ext cx="11436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GB">
                <a:sym typeface="+mn-ea"/>
              </a:rPr>
              <a:t>Bitmap</a:t>
            </a:r>
            <a:endParaRPr lang="en-US" altLang="en-GB" sz="16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/>
              <a:t>Vector vs Bitmap</a:t>
            </a:r>
            <a:endParaRPr lang="en-US" alt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152525"/>
            <a:ext cx="3149600" cy="4973955"/>
          </a:xfrm>
        </p:spPr>
        <p:txBody>
          <a:bodyPr/>
          <a:p>
            <a:pPr marL="0" indent="0">
              <a:buNone/>
            </a:pPr>
            <a:r>
              <a:rPr lang="en-US" altLang="en-GB"/>
              <a:t>Vector ketika dizoom, tidak pecah. </a:t>
            </a:r>
            <a:endParaRPr lang="en-US" altLang="en-GB"/>
          </a:p>
          <a:p>
            <a:pPr marL="0" indent="0">
              <a:buNone/>
            </a:pPr>
            <a:r>
              <a:rPr lang="en-US" altLang="en-GB"/>
              <a:t>Berbeda dengan bitmap, dia akan pecah jika dilihat melebihi ukuran aslinya.</a:t>
            </a:r>
            <a:endParaRPr lang="en-US" altLang="en-GB"/>
          </a:p>
          <a:p>
            <a:pPr marL="0" indent="0">
              <a:buNone/>
            </a:pPr>
            <a:endParaRPr lang="en-US" altLang="en-GB"/>
          </a:p>
          <a:p>
            <a:pPr marL="0" indent="0">
              <a:buNone/>
            </a:pPr>
            <a:r>
              <a:rPr lang="en-US" altLang="en-GB"/>
              <a:t>Semua gambar yang kita upload di sosial media, berbentuk </a:t>
            </a:r>
            <a:r>
              <a:rPr lang="en-US" altLang="en-GB" b="1"/>
              <a:t>bitmap</a:t>
            </a:r>
            <a:endParaRPr lang="en-US" altLang="en-GB" b="1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90340" y="1879600"/>
            <a:ext cx="3964940" cy="3917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4500" y="1879600"/>
            <a:ext cx="3792220" cy="3916680"/>
          </a:xfrm>
          <a:prstGeom prst="rect">
            <a:avLst/>
          </a:prstGeom>
        </p:spPr>
      </p:pic>
      <p:sp>
        <p:nvSpPr>
          <p:cNvPr id="11" name="Text Box 10"/>
          <p:cNvSpPr txBox="1"/>
          <p:nvPr/>
        </p:nvSpPr>
        <p:spPr>
          <a:xfrm>
            <a:off x="3990975" y="1424940"/>
            <a:ext cx="39643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GB">
                <a:sym typeface="+mn-ea"/>
              </a:rPr>
              <a:t>Bitmap (zoom normal)</a:t>
            </a:r>
            <a:endParaRPr lang="en-US" altLang="en-GB" sz="1600"/>
          </a:p>
        </p:txBody>
      </p:sp>
      <p:sp>
        <p:nvSpPr>
          <p:cNvPr id="12" name="Text Box 11"/>
          <p:cNvSpPr txBox="1"/>
          <p:nvPr/>
        </p:nvSpPr>
        <p:spPr>
          <a:xfrm>
            <a:off x="8064500" y="1424940"/>
            <a:ext cx="37928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GB">
                <a:sym typeface="+mn-ea"/>
              </a:rPr>
              <a:t>Bitmap (zoom maksimal)</a:t>
            </a:r>
            <a:endParaRPr lang="en-US" altLang="en-GB" sz="1600"/>
          </a:p>
        </p:txBody>
      </p:sp>
      <p:sp>
        <p:nvSpPr>
          <p:cNvPr id="13" name="Text Box 12"/>
          <p:cNvSpPr txBox="1"/>
          <p:nvPr/>
        </p:nvSpPr>
        <p:spPr>
          <a:xfrm>
            <a:off x="9235440" y="6126480"/>
            <a:ext cx="8153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GB" b="1">
                <a:sym typeface="+mn-ea"/>
              </a:rPr>
              <a:t>pixel</a:t>
            </a:r>
            <a:endParaRPr lang="en-US" altLang="en-GB" sz="1600" b="1"/>
          </a:p>
        </p:txBody>
      </p:sp>
      <p:cxnSp>
        <p:nvCxnSpPr>
          <p:cNvPr id="14" name="Straight Arrow Connector 13"/>
          <p:cNvCxnSpPr>
            <a:stCxn id="13" idx="0"/>
          </p:cNvCxnSpPr>
          <p:nvPr/>
        </p:nvCxnSpPr>
        <p:spPr>
          <a:xfrm flipV="1">
            <a:off x="9643110" y="3644265"/>
            <a:ext cx="1074420" cy="2482215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8" name="Content Placeholder 7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108835" y="1266825"/>
            <a:ext cx="7204710" cy="497395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/>
              <a:t>Antarmuka Inkscape</a:t>
            </a:r>
            <a:endParaRPr lang="en-US" altLang="en-GB"/>
          </a:p>
        </p:txBody>
      </p:sp>
      <p:sp>
        <p:nvSpPr>
          <p:cNvPr id="13" name="Text Box 12"/>
          <p:cNvSpPr txBox="1"/>
          <p:nvPr/>
        </p:nvSpPr>
        <p:spPr>
          <a:xfrm>
            <a:off x="164465" y="1332230"/>
            <a:ext cx="133921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en-US" altLang="en-GB" sz="1600">
                <a:sym typeface="+mn-ea"/>
              </a:rPr>
              <a:t>main menu</a:t>
            </a:r>
            <a:endParaRPr lang="en-US" altLang="en-GB" sz="1600">
              <a:sym typeface="+mn-ea"/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 flipH="1" flipV="1">
            <a:off x="1423035" y="1497965"/>
            <a:ext cx="752475" cy="5715"/>
          </a:xfrm>
          <a:prstGeom prst="straightConnector1">
            <a:avLst/>
          </a:prstGeom>
          <a:ln w="317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Box 4"/>
          <p:cNvSpPr txBox="1"/>
          <p:nvPr/>
        </p:nvSpPr>
        <p:spPr>
          <a:xfrm>
            <a:off x="383540" y="3150870"/>
            <a:ext cx="107251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en-US" altLang="en-GB" sz="1600">
                <a:sym typeface="+mn-ea"/>
              </a:rPr>
              <a:t>toolbox</a:t>
            </a:r>
            <a:endParaRPr lang="en-US" altLang="en-GB" sz="1600">
              <a:sym typeface="+mn-ea"/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 flipH="1" flipV="1">
            <a:off x="1423035" y="3301365"/>
            <a:ext cx="752475" cy="5715"/>
          </a:xfrm>
          <a:prstGeom prst="straightConnector1">
            <a:avLst/>
          </a:prstGeom>
          <a:ln w="317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Box 8"/>
          <p:cNvSpPr txBox="1"/>
          <p:nvPr/>
        </p:nvSpPr>
        <p:spPr>
          <a:xfrm>
            <a:off x="50165" y="1621790"/>
            <a:ext cx="145351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en-US" altLang="en-GB" sz="1600">
                <a:sym typeface="+mn-ea"/>
              </a:rPr>
              <a:t>command bar</a:t>
            </a:r>
            <a:endParaRPr lang="en-US" altLang="en-GB" sz="1600">
              <a:sym typeface="+mn-ea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1423035" y="1604010"/>
            <a:ext cx="744220" cy="183515"/>
          </a:xfrm>
          <a:prstGeom prst="straightConnector1">
            <a:avLst/>
          </a:prstGeom>
          <a:ln w="317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Box 10"/>
          <p:cNvSpPr txBox="1"/>
          <p:nvPr/>
        </p:nvSpPr>
        <p:spPr>
          <a:xfrm>
            <a:off x="83185" y="1976755"/>
            <a:ext cx="145351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en-US" altLang="en-GB" sz="1600">
                <a:sym typeface="+mn-ea"/>
              </a:rPr>
              <a:t>tool control bar</a:t>
            </a:r>
            <a:endParaRPr lang="en-US" altLang="en-GB" sz="1600">
              <a:sym typeface="+mn-ea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1456055" y="1765935"/>
            <a:ext cx="701675" cy="376555"/>
          </a:xfrm>
          <a:prstGeom prst="straightConnector1">
            <a:avLst/>
          </a:prstGeom>
          <a:ln w="317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Box 14"/>
          <p:cNvSpPr txBox="1"/>
          <p:nvPr/>
        </p:nvSpPr>
        <p:spPr>
          <a:xfrm>
            <a:off x="382905" y="6230620"/>
            <a:ext cx="13335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en-US" altLang="en-GB" sz="1600">
                <a:sym typeface="+mn-ea"/>
              </a:rPr>
              <a:t>status bar</a:t>
            </a:r>
            <a:endParaRPr lang="en-US" altLang="en-GB" sz="1600">
              <a:sym typeface="+mn-ea"/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 flipH="1">
            <a:off x="1683385" y="6147435"/>
            <a:ext cx="1960245" cy="233680"/>
          </a:xfrm>
          <a:prstGeom prst="straightConnector1">
            <a:avLst/>
          </a:prstGeom>
          <a:ln w="317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Box 16"/>
          <p:cNvSpPr txBox="1"/>
          <p:nvPr/>
        </p:nvSpPr>
        <p:spPr>
          <a:xfrm>
            <a:off x="415925" y="5433695"/>
            <a:ext cx="13335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en-US" altLang="en-GB" sz="1600">
                <a:sym typeface="+mn-ea"/>
              </a:rPr>
              <a:t>color swatches</a:t>
            </a:r>
            <a:endParaRPr lang="en-US" altLang="en-GB" sz="1600">
              <a:sym typeface="+mn-ea"/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 flipH="1" flipV="1">
            <a:off x="1716405" y="5584190"/>
            <a:ext cx="1089025" cy="344170"/>
          </a:xfrm>
          <a:prstGeom prst="straightConnector1">
            <a:avLst/>
          </a:prstGeom>
          <a:ln w="317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Box 18"/>
          <p:cNvSpPr txBox="1"/>
          <p:nvPr/>
        </p:nvSpPr>
        <p:spPr>
          <a:xfrm>
            <a:off x="5929630" y="6323965"/>
            <a:ext cx="13335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en-US" altLang="en-GB" sz="1600">
                <a:sym typeface="+mn-ea"/>
              </a:rPr>
              <a:t>snap control bar</a:t>
            </a:r>
            <a:endParaRPr lang="en-US" altLang="en-GB" sz="1600">
              <a:sym typeface="+mn-ea"/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 flipH="1">
            <a:off x="7230110" y="4185285"/>
            <a:ext cx="1938020" cy="2289175"/>
          </a:xfrm>
          <a:prstGeom prst="straightConnector1">
            <a:avLst/>
          </a:prstGeom>
          <a:ln w="317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ontent Placeholder 2"/>
          <p:cNvSpPr>
            <a:spLocks noGrp="1"/>
          </p:cNvSpPr>
          <p:nvPr/>
        </p:nvSpPr>
        <p:spPr>
          <a:xfrm>
            <a:off x="9636760" y="1256665"/>
            <a:ext cx="2152015" cy="4973955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lvl="0" indent="-3429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1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16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14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1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en-GB" sz="1600"/>
              <a:t>* kalau antarmuka anda tidak seperti di samping, lakukan : </a:t>
            </a:r>
            <a:endParaRPr lang="en-US" altLang="en-GB" sz="1600"/>
          </a:p>
          <a:p>
            <a:r>
              <a:rPr lang="en-US" altLang="en-GB" sz="1600"/>
              <a:t>View &gt;&gt; default</a:t>
            </a:r>
            <a:endParaRPr lang="en-US" altLang="en-GB" sz="1600"/>
          </a:p>
          <a:p>
            <a:r>
              <a:rPr lang="en-US" altLang="en-GB" sz="1600"/>
              <a:t>Object &gt;&gt; fill and strokes</a:t>
            </a:r>
            <a:endParaRPr lang="en-US" altLang="en-GB" sz="1600"/>
          </a:p>
          <a:p>
            <a:r>
              <a:rPr lang="en-US" altLang="en-GB" sz="1600"/>
              <a:t>Text &gt;&gt; text and fonts</a:t>
            </a:r>
            <a:endParaRPr lang="en-US" altLang="en-GB" sz="1600"/>
          </a:p>
          <a:p>
            <a:r>
              <a:rPr lang="en-US" altLang="en-GB" sz="1600"/>
              <a:t>Object &gt;&gt; align and distributes</a:t>
            </a:r>
            <a:endParaRPr lang="en-US" altLang="en-GB" sz="1600"/>
          </a:p>
        </p:txBody>
      </p:sp>
      <p:sp>
        <p:nvSpPr>
          <p:cNvPr id="22" name="Text Box 21"/>
          <p:cNvSpPr txBox="1"/>
          <p:nvPr/>
        </p:nvSpPr>
        <p:spPr>
          <a:xfrm>
            <a:off x="448945" y="4034790"/>
            <a:ext cx="13335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en-US" altLang="en-GB" sz="1600">
                <a:sym typeface="+mn-ea"/>
              </a:rPr>
              <a:t>document</a:t>
            </a:r>
            <a:endParaRPr lang="en-US" altLang="en-GB" sz="1600">
              <a:sym typeface="+mn-ea"/>
            </a:endParaRPr>
          </a:p>
        </p:txBody>
      </p:sp>
      <p:cxnSp>
        <p:nvCxnSpPr>
          <p:cNvPr id="23" name="Straight Arrow Connector 22"/>
          <p:cNvCxnSpPr/>
          <p:nvPr/>
        </p:nvCxnSpPr>
        <p:spPr>
          <a:xfrm flipH="1">
            <a:off x="1749425" y="3996055"/>
            <a:ext cx="2609850" cy="189230"/>
          </a:xfrm>
          <a:prstGeom prst="straightConnector1">
            <a:avLst/>
          </a:prstGeom>
          <a:ln w="317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 flipV="1">
            <a:off x="6591300" y="1162050"/>
            <a:ext cx="1084580" cy="1616710"/>
          </a:xfrm>
          <a:prstGeom prst="straightConnector1">
            <a:avLst/>
          </a:prstGeom>
          <a:ln w="317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 Box 24"/>
          <p:cNvSpPr txBox="1"/>
          <p:nvPr/>
        </p:nvSpPr>
        <p:spPr>
          <a:xfrm>
            <a:off x="4664075" y="894715"/>
            <a:ext cx="219011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en-US" altLang="en-GB" sz="1600">
                <a:sym typeface="+mn-ea"/>
              </a:rPr>
              <a:t>control panel</a:t>
            </a:r>
            <a:endParaRPr lang="en-US" altLang="en-GB" sz="1600">
              <a:sym typeface="+mn-e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/>
              <a:t>Kontrol Antarmuka</a:t>
            </a:r>
            <a:endParaRPr lang="en-US" altLang="en-GB"/>
          </a:p>
        </p:txBody>
      </p:sp>
      <p:graphicFrame>
        <p:nvGraphicFramePr>
          <p:cNvPr id="4" name="Table 3"/>
          <p:cNvGraphicFramePr/>
          <p:nvPr/>
        </p:nvGraphicFramePr>
        <p:xfrm>
          <a:off x="690880" y="1287145"/>
          <a:ext cx="10894060" cy="292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23515"/>
                <a:gridCol w="2723515"/>
                <a:gridCol w="2723515"/>
                <a:gridCol w="2723515"/>
              </a:tblGrid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GB"/>
                        <a:t>Kontrol</a:t>
                      </a:r>
                      <a:endParaRPr lang="en-US" altLang="en-GB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GB"/>
                        <a:t>Dengan mouse</a:t>
                      </a:r>
                      <a:endParaRPr lang="en-US" altLang="en-GB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GB"/>
                        <a:t>Dengan mousepad</a:t>
                      </a:r>
                      <a:endParaRPr lang="en-US" altLang="en-GB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GB"/>
                        <a:t>Dengan antarmuka inkscape</a:t>
                      </a:r>
                      <a:endParaRPr lang="en-US" altLang="en-GB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GB" sz="1800">
                          <a:sym typeface="+mn-ea"/>
                        </a:rPr>
                        <a:t>Geser atas-bawah</a:t>
                      </a: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GB" sz="1800">
                          <a:sym typeface="+mn-ea"/>
                        </a:rPr>
                        <a:t>scroll mouse</a:t>
                      </a: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 altLang="en-GB"/>
                    </a:p>
                    <a:p>
                      <a:pPr>
                        <a:buNone/>
                      </a:pPr>
                      <a:endParaRPr lang="en-US" altLang="en-GB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GB"/>
                        <a:t>scroll vertical</a:t>
                      </a:r>
                      <a:endParaRPr lang="en-US" altLang="en-GB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GB" sz="1800">
                          <a:sym typeface="+mn-ea"/>
                        </a:rPr>
                        <a:t>Geser kanan-kiri</a:t>
                      </a: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GB" sz="1800">
                          <a:sym typeface="+mn-ea"/>
                        </a:rPr>
                        <a:t>shift + scroll mouse</a:t>
                      </a: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GB"/>
                        <a:t>shift + </a:t>
                      </a:r>
                      <a:endParaRPr lang="en-US" altLang="en-GB"/>
                    </a:p>
                    <a:p>
                      <a:pPr>
                        <a:buNone/>
                      </a:pPr>
                      <a:endParaRPr lang="en-US" altLang="en-GB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GB"/>
                        <a:t>scroll horizontal</a:t>
                      </a:r>
                      <a:endParaRPr lang="en-US" altLang="en-GB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GB" sz="1800">
                          <a:sym typeface="+mn-ea"/>
                        </a:rPr>
                        <a:t>Zoom in-out</a:t>
                      </a: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GB" sz="1800">
                          <a:sym typeface="+mn-ea"/>
                        </a:rPr>
                        <a:t>ctrl + scroll mouse</a:t>
                      </a: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 altLang="en-GB"/>
                    </a:p>
                    <a:p>
                      <a:pPr>
                        <a:buNone/>
                      </a:pPr>
                      <a:endParaRPr lang="en-US" altLang="en-GB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GB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GB" sz="1800">
                          <a:sym typeface="+mn-ea"/>
                        </a:rPr>
                        <a:t>Geser bebas</a:t>
                      </a: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GB" sz="1800">
                          <a:sym typeface="+mn-ea"/>
                        </a:rPr>
                        <a:t>klik tengah mouse, geser-geser mouse</a:t>
                      </a: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GB"/>
                        <a:t>-</a:t>
                      </a:r>
                      <a:endParaRPr lang="en-US" altLang="en-GB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GB"/>
                        <a:t>-</a:t>
                      </a:r>
                      <a:endParaRPr lang="en-US" altLang="en-GB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GB"/>
                        <a:t>Seleksi objek</a:t>
                      </a:r>
                      <a:endParaRPr lang="en-US" altLang="en-GB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GB"/>
                        <a:t>Klik kiri</a:t>
                      </a:r>
                      <a:endParaRPr lang="en-US" altLang="en-GB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GB" altLang="en-US"/>
                    </a:p>
                    <a:p>
                      <a:pPr>
                        <a:buNone/>
                      </a:pP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GB"/>
                        <a:t>-</a:t>
                      </a:r>
                      <a:endParaRPr lang="en-US" altLang="en-GB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GB" altLang="en-US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6" name="Content Placeholder 5"/>
          <p:cNvPicPr>
            <a:picLocks noChangeAspect="1"/>
          </p:cNvPicPr>
          <p:nvPr>
            <p:ph idx="1"/>
          </p:nvPr>
        </p:nvPicPr>
        <p:blipFill>
          <a:blip r:embed="rId1"/>
          <a:srcRect t="34386" b="17895"/>
          <a:stretch>
            <a:fillRect/>
          </a:stretch>
        </p:blipFill>
        <p:spPr>
          <a:xfrm>
            <a:off x="9012555" y="3350895"/>
            <a:ext cx="1209675" cy="34544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4285" y="3265170"/>
            <a:ext cx="450850" cy="5175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0070" y="3265170"/>
            <a:ext cx="434975" cy="51816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5305" y="2046605"/>
            <a:ext cx="457200" cy="45021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3495" y="1998980"/>
            <a:ext cx="407670" cy="48514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1090" y="2647315"/>
            <a:ext cx="457200" cy="45021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9280" y="2599690"/>
            <a:ext cx="407670" cy="48514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97625" y="4542790"/>
            <a:ext cx="383540" cy="47688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8" name="Picture 7"/>
          <p:cNvPicPr>
            <a:picLocks noChangeAspect="1"/>
          </p:cNvPicPr>
          <p:nvPr/>
        </p:nvPicPr>
        <p:blipFill>
          <a:blip r:embed="rId1"/>
          <a:srcRect l="9030"/>
          <a:stretch>
            <a:fillRect/>
          </a:stretch>
        </p:blipFill>
        <p:spPr>
          <a:xfrm>
            <a:off x="5745480" y="1288415"/>
            <a:ext cx="3716655" cy="33045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/>
              <a:t>Membuat objek sederhana : persegi</a:t>
            </a:r>
            <a:endParaRPr lang="en-US" alt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1615" y="1288415"/>
            <a:ext cx="608330" cy="4111625"/>
          </a:xfrm>
          <a:prstGeom prst="rect">
            <a:avLst/>
          </a:prstGeom>
        </p:spPr>
      </p:pic>
      <p:sp>
        <p:nvSpPr>
          <p:cNvPr id="5" name="Content Placeholder 4"/>
          <p:cNvSpPr/>
          <p:nvPr>
            <p:ph idx="1"/>
          </p:nvPr>
        </p:nvSpPr>
        <p:spPr>
          <a:xfrm>
            <a:off x="609600" y="1152525"/>
            <a:ext cx="3241040" cy="4973955"/>
          </a:xfrm>
        </p:spPr>
        <p:txBody>
          <a:bodyPr/>
          <a:p>
            <a:r>
              <a:rPr lang="en-US" altLang="en-GB" sz="1800"/>
              <a:t>Klik        pada toolbox</a:t>
            </a:r>
            <a:endParaRPr lang="en-US" altLang="en-GB" sz="1800"/>
          </a:p>
          <a:p>
            <a:r>
              <a:rPr lang="en-US" altLang="en-GB" sz="1800"/>
              <a:t>Buat persegi pada document, </a:t>
            </a:r>
            <a:endParaRPr lang="en-US" altLang="en-GB" sz="1800"/>
          </a:p>
          <a:p>
            <a:r>
              <a:rPr lang="en-US" altLang="en-GB" sz="1800"/>
              <a:t>Apabila sambil tahan </a:t>
            </a:r>
            <a:r>
              <a:rPr lang="en-US" altLang="en-GB" sz="1800" b="1"/>
              <a:t>Ctrl </a:t>
            </a:r>
            <a:r>
              <a:rPr lang="en-US" altLang="en-GB" sz="1800"/>
              <a:t>maka menjadi persegi, jika tidak akan menjadi persegi panjang</a:t>
            </a:r>
            <a:br>
              <a:rPr lang="en-US" altLang="en-GB" sz="1800"/>
            </a:br>
            <a:endParaRPr lang="en-US" altLang="en-GB" sz="1800"/>
          </a:p>
          <a:p>
            <a:r>
              <a:rPr lang="en-US" altLang="en-GB" sz="1800"/>
              <a:t>Ubah Rx dan Ry dengan nilai yg sama untuk membentuk lengkung, atau geser corner control (lingkaran kecil pada pojok kanan pada persegi)</a:t>
            </a:r>
            <a:endParaRPr lang="en-US" altLang="en-GB" sz="1800"/>
          </a:p>
          <a:p>
            <a:endParaRPr lang="en-US" altLang="en-GB" sz="1800"/>
          </a:p>
          <a:p>
            <a:endParaRPr lang="en-US" altLang="en-GB" sz="1800"/>
          </a:p>
          <a:p>
            <a:endParaRPr lang="en-US" altLang="en-GB" sz="1800"/>
          </a:p>
          <a:p>
            <a:endParaRPr lang="en-US" altLang="en-GB" sz="1800"/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4269105" y="2255520"/>
            <a:ext cx="1786255" cy="608330"/>
          </a:xfrm>
          <a:prstGeom prst="straightConnector1">
            <a:avLst/>
          </a:prstGeom>
          <a:ln w="3175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7330" y="1212215"/>
            <a:ext cx="323850" cy="2857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7555" y="4206240"/>
            <a:ext cx="3314065" cy="2286000"/>
          </a:xfrm>
          <a:prstGeom prst="rect">
            <a:avLst/>
          </a:prstGeom>
        </p:spPr>
      </p:pic>
      <p:cxnSp>
        <p:nvCxnSpPr>
          <p:cNvPr id="17" name="Straight Arrow Connector 16"/>
          <p:cNvCxnSpPr/>
          <p:nvPr/>
        </p:nvCxnSpPr>
        <p:spPr>
          <a:xfrm>
            <a:off x="7052945" y="3592830"/>
            <a:ext cx="0" cy="468630"/>
          </a:xfrm>
          <a:prstGeom prst="straightConnector1">
            <a:avLst/>
          </a:prstGeom>
          <a:ln w="3175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/>
              <a:t>Membuat objek sederhana : lingkaran</a:t>
            </a:r>
            <a:endParaRPr lang="en-US" alt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31615" y="1288415"/>
            <a:ext cx="608330" cy="4111625"/>
          </a:xfrm>
          <a:prstGeom prst="rect">
            <a:avLst/>
          </a:prstGeom>
        </p:spPr>
      </p:pic>
      <p:sp>
        <p:nvSpPr>
          <p:cNvPr id="5" name="Content Placeholder 4"/>
          <p:cNvSpPr/>
          <p:nvPr>
            <p:ph idx="1"/>
          </p:nvPr>
        </p:nvSpPr>
        <p:spPr>
          <a:xfrm>
            <a:off x="609600" y="1152525"/>
            <a:ext cx="3241040" cy="4973955"/>
          </a:xfrm>
        </p:spPr>
        <p:txBody>
          <a:bodyPr/>
          <a:p>
            <a:r>
              <a:rPr lang="en-US" altLang="en-GB" sz="1800"/>
              <a:t>Klik        pada toolbox</a:t>
            </a:r>
            <a:endParaRPr lang="en-US" altLang="en-GB" sz="1800"/>
          </a:p>
          <a:p>
            <a:r>
              <a:rPr lang="en-US" altLang="en-GB" sz="1800"/>
              <a:t>Buat lingkaran pada document, </a:t>
            </a:r>
            <a:endParaRPr lang="en-US" altLang="en-GB" sz="1800"/>
          </a:p>
          <a:p>
            <a:r>
              <a:rPr lang="en-US" altLang="en-GB" sz="1800"/>
              <a:t>Apabila sambil tahan </a:t>
            </a:r>
            <a:r>
              <a:rPr lang="en-US" altLang="en-GB" sz="1800" b="1"/>
              <a:t>Ctrl </a:t>
            </a:r>
            <a:r>
              <a:rPr lang="en-US" altLang="en-GB" sz="1800"/>
              <a:t>maka menjadi lingkaran, jika tidak akan menjadi elips</a:t>
            </a:r>
            <a:br>
              <a:rPr lang="en-US" altLang="en-GB" sz="1800"/>
            </a:br>
            <a:endParaRPr lang="en-US" altLang="en-GB" sz="1800"/>
          </a:p>
          <a:p>
            <a:r>
              <a:rPr lang="en-US" altLang="en-GB" sz="1800"/>
              <a:t>Ubah nilai </a:t>
            </a:r>
            <a:r>
              <a:rPr lang="en-US" altLang="en-GB" sz="1800" b="1"/>
              <a:t>end</a:t>
            </a:r>
            <a:r>
              <a:rPr lang="en-US" altLang="en-GB" sz="1800"/>
              <a:t> untuk membentuk lingkaran yang terpotong. </a:t>
            </a:r>
            <a:endParaRPr lang="en-US" altLang="en-GB" sz="1800"/>
          </a:p>
          <a:p>
            <a:r>
              <a:rPr lang="en-US" altLang="en-GB" sz="1800"/>
              <a:t>Nilai dari end antara 0 - 360 (derajat sudut)</a:t>
            </a:r>
            <a:endParaRPr lang="en-US" altLang="en-GB" sz="1800"/>
          </a:p>
          <a:p>
            <a:endParaRPr lang="en-US" altLang="en-GB" sz="1800"/>
          </a:p>
          <a:p>
            <a:endParaRPr lang="en-US" altLang="en-GB" sz="1800"/>
          </a:p>
          <a:p>
            <a:endParaRPr lang="en-US" altLang="en-GB" sz="180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3520" y="1161415"/>
            <a:ext cx="323850" cy="3238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4075" y="1254125"/>
            <a:ext cx="1933575" cy="160972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5360" y="3660775"/>
            <a:ext cx="1962150" cy="162877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29040" y="3739515"/>
            <a:ext cx="1981200" cy="165735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V="1">
            <a:off x="4269740" y="2375535"/>
            <a:ext cx="3272155" cy="1017270"/>
          </a:xfrm>
          <a:prstGeom prst="straightConnector1">
            <a:avLst/>
          </a:prstGeom>
          <a:ln w="3175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endCxn id="11" idx="0"/>
          </p:cNvCxnSpPr>
          <p:nvPr/>
        </p:nvCxnSpPr>
        <p:spPr>
          <a:xfrm flipH="1">
            <a:off x="7036435" y="3103245"/>
            <a:ext cx="565150" cy="557530"/>
          </a:xfrm>
          <a:prstGeom prst="straightConnector1">
            <a:avLst/>
          </a:prstGeom>
          <a:ln w="3175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endCxn id="12" idx="0"/>
          </p:cNvCxnSpPr>
          <p:nvPr/>
        </p:nvCxnSpPr>
        <p:spPr>
          <a:xfrm>
            <a:off x="8968740" y="3063875"/>
            <a:ext cx="850900" cy="675640"/>
          </a:xfrm>
          <a:prstGeom prst="straightConnector1">
            <a:avLst/>
          </a:prstGeom>
          <a:ln w="3175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8" name="Picture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16245" y="1288415"/>
            <a:ext cx="2095500" cy="23336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/>
              <a:t>Membuat objek sederhana : bintang-x dan segi-x</a:t>
            </a:r>
            <a:endParaRPr lang="en-US" alt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1615" y="1288415"/>
            <a:ext cx="608330" cy="4111625"/>
          </a:xfrm>
          <a:prstGeom prst="rect">
            <a:avLst/>
          </a:prstGeom>
        </p:spPr>
      </p:pic>
      <p:sp>
        <p:nvSpPr>
          <p:cNvPr id="5" name="Content Placeholder 4"/>
          <p:cNvSpPr/>
          <p:nvPr>
            <p:ph idx="1"/>
          </p:nvPr>
        </p:nvSpPr>
        <p:spPr>
          <a:xfrm>
            <a:off x="609600" y="1152525"/>
            <a:ext cx="3241040" cy="4973955"/>
          </a:xfrm>
        </p:spPr>
        <p:txBody>
          <a:bodyPr/>
          <a:p>
            <a:r>
              <a:rPr lang="en-US" altLang="en-GB" sz="1800"/>
              <a:t>Klik        pada toolbox</a:t>
            </a:r>
            <a:endParaRPr lang="en-US" altLang="en-GB" sz="1800"/>
          </a:p>
          <a:p>
            <a:r>
              <a:rPr lang="en-US" altLang="en-GB" sz="1800"/>
              <a:t>Pilih bentuknya, bintang-x atau segi-x</a:t>
            </a:r>
            <a:endParaRPr lang="en-US" altLang="en-GB" sz="1800"/>
          </a:p>
          <a:p>
            <a:r>
              <a:rPr lang="en-US" altLang="en-GB" sz="1800"/>
              <a:t>Tentukan jumlah sudutnya pada </a:t>
            </a:r>
            <a:endParaRPr lang="en-US" altLang="en-GB" sz="1800"/>
          </a:p>
          <a:p>
            <a:endParaRPr lang="en-US" altLang="en-GB" sz="1800"/>
          </a:p>
          <a:p>
            <a:r>
              <a:rPr lang="en-US" altLang="en-GB" sz="1800"/>
              <a:t>Buat objek pada document</a:t>
            </a:r>
            <a:br>
              <a:rPr lang="en-US" altLang="en-GB" sz="1800"/>
            </a:br>
            <a:endParaRPr lang="en-US" altLang="en-GB" sz="1800"/>
          </a:p>
          <a:p>
            <a:r>
              <a:rPr lang="en-US" altLang="en-GB" sz="1800"/>
              <a:t>Ubah nilai </a:t>
            </a:r>
            <a:r>
              <a:rPr lang="en-US" altLang="en-GB" sz="1800" b="1"/>
              <a:t>corner, spoke ratio, rounded</a:t>
            </a:r>
            <a:r>
              <a:rPr lang="en-US" altLang="en-GB" sz="1800"/>
              <a:t> untuk mendapatkan bentuk yg diinginkan</a:t>
            </a:r>
            <a:endParaRPr lang="en-US" altLang="en-GB" sz="180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3520" y="1161415"/>
            <a:ext cx="323850" cy="32385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V="1">
            <a:off x="4289425" y="2694305"/>
            <a:ext cx="1217295" cy="997585"/>
          </a:xfrm>
          <a:prstGeom prst="straightConnector1">
            <a:avLst/>
          </a:prstGeom>
          <a:ln w="3175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2580" y="2379980"/>
            <a:ext cx="904875" cy="3429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6245" y="3988435"/>
            <a:ext cx="1971675" cy="202882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90750" y="1819910"/>
            <a:ext cx="666750" cy="3048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73085" y="4072890"/>
            <a:ext cx="3832860" cy="185991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73085" y="1524000"/>
            <a:ext cx="3076575" cy="1863090"/>
          </a:xfrm>
          <a:prstGeom prst="rect">
            <a:avLst/>
          </a:prstGeom>
        </p:spPr>
      </p:pic>
      <p:cxnSp>
        <p:nvCxnSpPr>
          <p:cNvPr id="16" name="Straight Arrow Connector 15"/>
          <p:cNvCxnSpPr>
            <a:endCxn id="9" idx="1"/>
          </p:cNvCxnSpPr>
          <p:nvPr/>
        </p:nvCxnSpPr>
        <p:spPr>
          <a:xfrm>
            <a:off x="4309110" y="3752215"/>
            <a:ext cx="1207135" cy="1250950"/>
          </a:xfrm>
          <a:prstGeom prst="straightConnector1">
            <a:avLst/>
          </a:prstGeom>
          <a:ln w="3175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8" idx="3"/>
            <a:endCxn id="15" idx="1"/>
          </p:cNvCxnSpPr>
          <p:nvPr/>
        </p:nvCxnSpPr>
        <p:spPr>
          <a:xfrm>
            <a:off x="7611745" y="2455545"/>
            <a:ext cx="561340" cy="0"/>
          </a:xfrm>
          <a:prstGeom prst="straightConnector1">
            <a:avLst/>
          </a:prstGeom>
          <a:ln w="3175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9" idx="3"/>
            <a:endCxn id="14" idx="1"/>
          </p:cNvCxnSpPr>
          <p:nvPr/>
        </p:nvCxnSpPr>
        <p:spPr>
          <a:xfrm>
            <a:off x="7487920" y="5003165"/>
            <a:ext cx="685165" cy="0"/>
          </a:xfrm>
          <a:prstGeom prst="straightConnector1">
            <a:avLst/>
          </a:prstGeom>
          <a:ln w="3175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6" name="Picture 1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49520" y="3698875"/>
            <a:ext cx="6925310" cy="296227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2160" y="1288415"/>
            <a:ext cx="4037965" cy="12858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/>
              <a:t>Membuat objek sederhana : text</a:t>
            </a:r>
            <a:endParaRPr lang="en-US" alt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rcRect t="57452"/>
          <a:stretch>
            <a:fillRect/>
          </a:stretch>
        </p:blipFill>
        <p:spPr>
          <a:xfrm>
            <a:off x="5050790" y="1288415"/>
            <a:ext cx="608330" cy="1749425"/>
          </a:xfrm>
          <a:prstGeom prst="rect">
            <a:avLst/>
          </a:prstGeom>
        </p:spPr>
      </p:pic>
      <p:sp>
        <p:nvSpPr>
          <p:cNvPr id="5" name="Content Placeholder 4"/>
          <p:cNvSpPr/>
          <p:nvPr>
            <p:ph idx="1"/>
          </p:nvPr>
        </p:nvSpPr>
        <p:spPr>
          <a:xfrm>
            <a:off x="609600" y="1152525"/>
            <a:ext cx="3241040" cy="4973955"/>
          </a:xfrm>
        </p:spPr>
        <p:txBody>
          <a:bodyPr/>
          <a:p>
            <a:r>
              <a:rPr lang="en-US" altLang="en-GB" sz="1800"/>
              <a:t>Klik        pada toolbox</a:t>
            </a:r>
            <a:endParaRPr lang="en-US" altLang="en-GB" sz="1800"/>
          </a:p>
          <a:p>
            <a:r>
              <a:rPr lang="en-US" altLang="en-GB" sz="1800"/>
              <a:t>Tulis text pada document</a:t>
            </a:r>
            <a:endParaRPr lang="en-US" altLang="en-GB" sz="1800"/>
          </a:p>
          <a:p>
            <a:r>
              <a:rPr lang="en-US" altLang="en-GB" sz="1800"/>
              <a:t>Untuk mengubah tampilan text, seleksi semua text (shift+panah kanan/kiri), ubah pada command bar sesuai kebutuhan</a:t>
            </a:r>
            <a:endParaRPr lang="en-US" altLang="en-GB" sz="1800"/>
          </a:p>
          <a:p>
            <a:endParaRPr lang="en-US" altLang="en-GB" sz="1800"/>
          </a:p>
          <a:p>
            <a:endParaRPr lang="en-US" altLang="en-GB" sz="1800"/>
          </a:p>
          <a:p>
            <a:endParaRPr lang="en-US" altLang="en-GB" sz="1800"/>
          </a:p>
          <a:p>
            <a:endParaRPr lang="en-US" altLang="en-GB" sz="1800"/>
          </a:p>
          <a:p>
            <a:r>
              <a:rPr lang="en-US" altLang="en-GB" sz="1800"/>
              <a:t>Untuk merubah font, lebih baik menggunakan </a:t>
            </a:r>
            <a:r>
              <a:rPr lang="en-US" altLang="en-GB" sz="1800" b="1"/>
              <a:t>text and font control panel</a:t>
            </a:r>
            <a:endParaRPr lang="en-US" altLang="en-GB" sz="1800" b="1"/>
          </a:p>
          <a:p>
            <a:endParaRPr lang="en-US" altLang="en-GB" sz="1800"/>
          </a:p>
          <a:p>
            <a:endParaRPr lang="en-US" altLang="en-GB" sz="1800"/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5334000" y="2355215"/>
            <a:ext cx="1908175" cy="420370"/>
          </a:xfrm>
          <a:prstGeom prst="straightConnector1">
            <a:avLst/>
          </a:prstGeom>
          <a:ln w="3175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0190" y="1152525"/>
            <a:ext cx="361950" cy="3524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4405" y="3355975"/>
            <a:ext cx="3818890" cy="3048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4405" y="3660775"/>
            <a:ext cx="3333115" cy="32385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4405" y="4088765"/>
            <a:ext cx="3580765" cy="257175"/>
          </a:xfrm>
          <a:prstGeom prst="rect">
            <a:avLst/>
          </a:prstGeom>
        </p:spPr>
      </p:pic>
      <p:cxnSp>
        <p:nvCxnSpPr>
          <p:cNvPr id="18" name="Straight Arrow Connector 17"/>
          <p:cNvCxnSpPr/>
          <p:nvPr/>
        </p:nvCxnSpPr>
        <p:spPr>
          <a:xfrm flipH="1">
            <a:off x="8077200" y="4251960"/>
            <a:ext cx="1181100" cy="1314450"/>
          </a:xfrm>
          <a:prstGeom prst="straightConnector1">
            <a:avLst/>
          </a:prstGeom>
          <a:ln w="3175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/>
              <a:t>Kontrol objek</a:t>
            </a:r>
            <a:endParaRPr lang="en-US" alt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152525"/>
            <a:ext cx="4362450" cy="4973955"/>
          </a:xfrm>
        </p:spPr>
        <p:txBody>
          <a:bodyPr/>
          <a:p>
            <a:r>
              <a:rPr lang="en-US" altLang="en-GB" sz="1800" b="1"/>
              <a:t>Rotasi objek</a:t>
            </a:r>
            <a:br>
              <a:rPr lang="en-US" altLang="en-GB" sz="1800"/>
            </a:br>
            <a:r>
              <a:rPr lang="en-US" altLang="en-GB" sz="1800"/>
              <a:t>klik 2x pada objek, muncul kontrol rotasi. Putar objek sesuai kebutuhan</a:t>
            </a:r>
            <a:endParaRPr lang="en-US" altLang="en-GB" sz="1800"/>
          </a:p>
          <a:p>
            <a:endParaRPr lang="en-US" altLang="en-GB" sz="1800"/>
          </a:p>
          <a:p>
            <a:endParaRPr lang="en-US" altLang="en-GB" sz="1800"/>
          </a:p>
          <a:p>
            <a:endParaRPr lang="en-US" altLang="en-GB" sz="1800"/>
          </a:p>
          <a:p>
            <a:endParaRPr lang="en-US" altLang="en-GB" sz="1800" b="1"/>
          </a:p>
          <a:p>
            <a:endParaRPr lang="en-US" altLang="en-GB" sz="1800" b="1"/>
          </a:p>
          <a:p>
            <a:r>
              <a:rPr lang="en-US" altLang="en-GB" sz="1800" b="1"/>
              <a:t>Ubah ukuran objek</a:t>
            </a:r>
            <a:br>
              <a:rPr lang="en-US" altLang="en-GB" sz="1800" b="1"/>
            </a:br>
            <a:r>
              <a:rPr lang="en-US" altLang="en-GB" sz="1800"/>
              <a:t>Klik 1x pada objek, muncul kontrol ubah ukuran. Ubah sesuai kebutuhan. Untuk mempertahankan rasio, ketika mengubah sambil tahan </a:t>
            </a:r>
            <a:r>
              <a:rPr lang="en-US" altLang="en-GB" sz="1800" b="1"/>
              <a:t>ctrl</a:t>
            </a:r>
            <a:endParaRPr lang="en-US" altLang="en-GB" sz="1800" b="1"/>
          </a:p>
          <a:p>
            <a:endParaRPr lang="en-US" altLang="en-GB" sz="1800"/>
          </a:p>
          <a:p>
            <a:endParaRPr lang="en-US" altLang="en-GB" sz="180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29275" y="1152525"/>
            <a:ext cx="1790700" cy="18383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1950" y="942340"/>
            <a:ext cx="2438400" cy="2495550"/>
          </a:xfrm>
          <a:prstGeom prst="rect">
            <a:avLst/>
          </a:prstGeom>
        </p:spPr>
      </p:pic>
      <p:cxnSp>
        <p:nvCxnSpPr>
          <p:cNvPr id="17" name="Straight Arrow Connector 16"/>
          <p:cNvCxnSpPr/>
          <p:nvPr/>
        </p:nvCxnSpPr>
        <p:spPr>
          <a:xfrm>
            <a:off x="7430770" y="2071370"/>
            <a:ext cx="561340" cy="0"/>
          </a:xfrm>
          <a:prstGeom prst="straightConnector1">
            <a:avLst/>
          </a:prstGeom>
          <a:ln w="3175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5170" y="3576320"/>
            <a:ext cx="1743075" cy="1743075"/>
          </a:xfrm>
          <a:prstGeom prst="rect">
            <a:avLst/>
          </a:prstGeom>
        </p:spPr>
      </p:pic>
      <p:pic>
        <p:nvPicPr>
          <p:cNvPr id="7" name="Content Placeholder 6"/>
          <p:cNvPicPr>
            <a:picLocks noChangeAspect="1"/>
          </p:cNvPicPr>
          <p:nvPr>
            <p:ph sz="half" idx="4294967295"/>
          </p:nvPr>
        </p:nvPicPr>
        <p:blipFill>
          <a:blip r:embed="rId4"/>
          <a:stretch>
            <a:fillRect/>
          </a:stretch>
        </p:blipFill>
        <p:spPr>
          <a:xfrm>
            <a:off x="8109585" y="3800475"/>
            <a:ext cx="1371600" cy="1447800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>
            <a:off x="7548245" y="4448175"/>
            <a:ext cx="561340" cy="0"/>
          </a:xfrm>
          <a:prstGeom prst="straightConnector1">
            <a:avLst/>
          </a:prstGeom>
          <a:ln w="3175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9050" y="-12700"/>
            <a:ext cx="10393680" cy="693928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058660" y="846455"/>
            <a:ext cx="4660265" cy="4538980"/>
          </a:xfrm>
        </p:spPr>
        <p:txBody>
          <a:bodyPr/>
          <a:p>
            <a:pPr algn="r"/>
            <a:r>
              <a:rPr lang="en-US" altLang="en-GB" sz="4000" b="1">
                <a:solidFill>
                  <a:schemeClr val="tx1"/>
                </a:solidFill>
              </a:rPr>
              <a:t>Apakah</a:t>
            </a:r>
            <a:br>
              <a:rPr lang="en-US" altLang="en-GB" sz="4000" b="1">
                <a:solidFill>
                  <a:schemeClr val="tx1"/>
                </a:solidFill>
              </a:rPr>
            </a:br>
            <a:r>
              <a:rPr lang="en-US" altLang="en-GB" sz="4000" b="1">
                <a:solidFill>
                  <a:schemeClr val="tx1"/>
                </a:solidFill>
              </a:rPr>
              <a:t>Laptop + Mouse </a:t>
            </a:r>
            <a:br>
              <a:rPr lang="en-US" altLang="en-GB" sz="4000" b="1">
                <a:solidFill>
                  <a:schemeClr val="tx1"/>
                </a:solidFill>
              </a:rPr>
            </a:br>
            <a:r>
              <a:rPr lang="en-US" altLang="en-GB" sz="4000" b="1">
                <a:solidFill>
                  <a:schemeClr val="tx1"/>
                </a:solidFill>
              </a:rPr>
              <a:t>sudah ada?</a:t>
            </a:r>
            <a:br>
              <a:rPr lang="en-US" altLang="en-GB" sz="4000" b="1">
                <a:solidFill>
                  <a:schemeClr val="tx1"/>
                </a:solidFill>
              </a:rPr>
            </a:br>
            <a:br>
              <a:rPr lang="en-US" altLang="en-GB" sz="4000" b="1">
                <a:solidFill>
                  <a:schemeClr val="tx1"/>
                </a:solidFill>
              </a:rPr>
            </a:br>
            <a:r>
              <a:rPr lang="en-US" altLang="en-GB" sz="4000" b="1">
                <a:solidFill>
                  <a:schemeClr val="tx1"/>
                </a:solidFill>
              </a:rPr>
              <a:t>Inkscape sudah terinstal?</a:t>
            </a:r>
            <a:endParaRPr lang="en-US" altLang="en-GB" sz="4000" b="1">
              <a:solidFill>
                <a:schemeClr val="tx1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GB" altLang="en-US"/>
          </a:p>
        </p:txBody>
      </p:sp>
      <p:sp>
        <p:nvSpPr>
          <p:cNvPr id="7" name="Title 3"/>
          <p:cNvSpPr>
            <a:spLocks noGrp="1"/>
          </p:cNvSpPr>
          <p:nvPr/>
        </p:nvSpPr>
        <p:spPr>
          <a:xfrm>
            <a:off x="7502525" y="795020"/>
            <a:ext cx="4216400" cy="694055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>
            <a:lvl1pPr marL="0" lvl="0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500" b="0" i="0" u="none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altLang="en-GB" sz="2800" b="1">
                <a:solidFill>
                  <a:schemeClr val="tx1"/>
                </a:solidFill>
              </a:rPr>
              <a:t>sebelum memulai...</a:t>
            </a:r>
            <a:endParaRPr lang="en-US" altLang="en-GB" sz="2800" b="1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/>
              <a:t>Ekspor gambar ke .png</a:t>
            </a:r>
            <a:endParaRPr lang="en-US" alt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152525"/>
            <a:ext cx="3467100" cy="4973955"/>
          </a:xfrm>
        </p:spPr>
        <p:txBody>
          <a:bodyPr/>
          <a:p>
            <a:r>
              <a:rPr lang="en-US" altLang="en-GB" sz="1800"/>
              <a:t>Inkscape menyimpan filenya ke dalam format .svg</a:t>
            </a:r>
            <a:endParaRPr lang="en-US" altLang="en-GB" sz="1800"/>
          </a:p>
          <a:p>
            <a:endParaRPr lang="en-US" altLang="en-GB" sz="1800"/>
          </a:p>
          <a:p>
            <a:r>
              <a:rPr lang="en-US" altLang="en-GB" sz="1800"/>
              <a:t>Sedangkan gambar yang akan kita hasilkan harusnya berupa bitmap, menggunakan format .png, .jpg, .bmp</a:t>
            </a:r>
            <a:endParaRPr lang="en-US" altLang="en-GB" sz="1800"/>
          </a:p>
          <a:p>
            <a:endParaRPr lang="en-US" altLang="en-GB" sz="1800"/>
          </a:p>
          <a:p>
            <a:r>
              <a:rPr lang="en-US" altLang="en-GB" sz="1800"/>
              <a:t>Untuk itu, kita perlu mengekspor file inkscape kita ke format bitmap. Caranya, klik File &gt;&gt; export png image </a:t>
            </a:r>
            <a:endParaRPr lang="en-US" altLang="en-GB" sz="1800"/>
          </a:p>
          <a:p>
            <a:endParaRPr lang="en-US" altLang="en-GB" sz="1800"/>
          </a:p>
          <a:p>
            <a:r>
              <a:rPr lang="en-US" altLang="en-GB" sz="1800"/>
              <a:t>Akan muncul kontrol panel di sebelah kanan</a:t>
            </a:r>
            <a:endParaRPr lang="en-US" altLang="en-GB" sz="180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58000" y="1706245"/>
            <a:ext cx="4799965" cy="4152265"/>
          </a:xfrm>
          <a:prstGeom prst="rect">
            <a:avLst/>
          </a:prstGeom>
        </p:spPr>
      </p:pic>
      <p:sp>
        <p:nvSpPr>
          <p:cNvPr id="22" name="Text Box 21"/>
          <p:cNvSpPr txBox="1"/>
          <p:nvPr/>
        </p:nvSpPr>
        <p:spPr>
          <a:xfrm>
            <a:off x="4167505" y="3667125"/>
            <a:ext cx="1769745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en-US" altLang="en-GB" sz="1600">
                <a:sym typeface="+mn-ea"/>
              </a:rPr>
              <a:t>2. pilih dimana </a:t>
            </a:r>
            <a:br>
              <a:rPr lang="en-US" altLang="en-GB" sz="1600">
                <a:sym typeface="+mn-ea"/>
              </a:rPr>
            </a:br>
            <a:r>
              <a:rPr lang="en-US" altLang="en-GB" sz="1600">
                <a:sym typeface="+mn-ea"/>
              </a:rPr>
              <a:t>akan disimpan, dan tulis nama filenya</a:t>
            </a:r>
            <a:endParaRPr lang="en-US" altLang="en-GB" sz="1600">
              <a:sym typeface="+mn-ea"/>
            </a:endParaRPr>
          </a:p>
        </p:txBody>
      </p:sp>
      <p:cxnSp>
        <p:nvCxnSpPr>
          <p:cNvPr id="23" name="Straight Arrow Connector 22"/>
          <p:cNvCxnSpPr/>
          <p:nvPr/>
        </p:nvCxnSpPr>
        <p:spPr>
          <a:xfrm flipV="1">
            <a:off x="7886065" y="1489710"/>
            <a:ext cx="0" cy="857250"/>
          </a:xfrm>
          <a:prstGeom prst="straightConnector1">
            <a:avLst/>
          </a:prstGeom>
          <a:ln w="317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Box 4"/>
          <p:cNvSpPr txBox="1"/>
          <p:nvPr/>
        </p:nvSpPr>
        <p:spPr>
          <a:xfrm>
            <a:off x="5937250" y="1127125"/>
            <a:ext cx="382714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en-US" altLang="en-GB" sz="1600">
                <a:sym typeface="+mn-ea"/>
              </a:rPr>
              <a:t>1. pilih area yang akan dieskpor</a:t>
            </a:r>
            <a:endParaRPr lang="en-US" altLang="en-GB" sz="1600">
              <a:sym typeface="+mn-ea"/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 flipH="1" flipV="1">
            <a:off x="6142990" y="3890010"/>
            <a:ext cx="4286250" cy="600075"/>
          </a:xfrm>
          <a:prstGeom prst="straightConnector1">
            <a:avLst/>
          </a:prstGeom>
          <a:ln w="317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Box 6"/>
          <p:cNvSpPr txBox="1"/>
          <p:nvPr/>
        </p:nvSpPr>
        <p:spPr>
          <a:xfrm>
            <a:off x="6858000" y="5927725"/>
            <a:ext cx="176974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en-US" altLang="en-GB" sz="1600">
                <a:sym typeface="+mn-ea"/>
              </a:rPr>
              <a:t>3. klik export untuk memulai proses ekspor</a:t>
            </a:r>
            <a:endParaRPr lang="en-US" altLang="en-GB" sz="1600">
              <a:sym typeface="+mn-ea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8762365" y="5556885"/>
            <a:ext cx="2190750" cy="657225"/>
          </a:xfrm>
          <a:prstGeom prst="straightConnector1">
            <a:avLst/>
          </a:prstGeom>
          <a:ln w="317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10" y="-40640"/>
            <a:ext cx="12184380" cy="7314565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496435" y="1772920"/>
            <a:ext cx="3186430" cy="1839595"/>
          </a:xfrm>
        </p:spPr>
        <p:txBody>
          <a:bodyPr/>
          <a:p>
            <a:pPr algn="l"/>
            <a:r>
              <a:rPr lang="en-US" altLang="en-GB" sz="6600" b="1">
                <a:solidFill>
                  <a:schemeClr val="tx1"/>
                </a:solidFill>
              </a:rPr>
              <a:t>Tugas :)</a:t>
            </a:r>
            <a:endParaRPr lang="en-US" altLang="en-GB" sz="6600" b="1">
              <a:solidFill>
                <a:schemeClr val="tx1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GB" altLang="en-US"/>
          </a:p>
        </p:txBody>
      </p:sp>
      <p:sp>
        <p:nvSpPr>
          <p:cNvPr id="3" name="Title 3"/>
          <p:cNvSpPr>
            <a:spLocks noGrp="1"/>
          </p:cNvSpPr>
          <p:nvPr/>
        </p:nvSpPr>
        <p:spPr>
          <a:xfrm>
            <a:off x="4699635" y="3602355"/>
            <a:ext cx="5671185" cy="2687955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>
            <a:lvl1pPr marL="0" lvl="0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500" b="0" i="0" u="none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en-GB" sz="2400">
                <a:solidFill>
                  <a:schemeClr val="tx1"/>
                </a:solidFill>
              </a:rPr>
              <a:t>Ceritanya anda seorang pengusaha baru, segalanya masih dikerjakan sendiri.</a:t>
            </a:r>
            <a:endParaRPr lang="en-US" altLang="en-GB" sz="2400">
              <a:solidFill>
                <a:schemeClr val="tx1"/>
              </a:solidFill>
            </a:endParaRPr>
          </a:p>
          <a:p>
            <a:pPr algn="l"/>
            <a:endParaRPr lang="en-US" altLang="en-GB" sz="2400">
              <a:solidFill>
                <a:schemeClr val="tx1"/>
              </a:solidFill>
            </a:endParaRPr>
          </a:p>
          <a:p>
            <a:pPr algn="l"/>
            <a:r>
              <a:rPr lang="en-US" altLang="en-GB" sz="2400">
                <a:solidFill>
                  <a:schemeClr val="tx1"/>
                </a:solidFill>
              </a:rPr>
              <a:t>Anda pengen bikin </a:t>
            </a:r>
            <a:r>
              <a:rPr lang="en-US" altLang="en-GB" sz="2400" b="1">
                <a:solidFill>
                  <a:schemeClr val="tx1"/>
                </a:solidFill>
              </a:rPr>
              <a:t>kartu nama</a:t>
            </a:r>
            <a:r>
              <a:rPr lang="en-US" altLang="en-GB" sz="2400">
                <a:solidFill>
                  <a:schemeClr val="tx1"/>
                </a:solidFill>
              </a:rPr>
              <a:t> dengan desain sendiri, karena di percetakan langganan desainnya biasa-biasa saja,</a:t>
            </a:r>
            <a:endParaRPr lang="en-US" altLang="en-GB" sz="240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/>
              <a:t>Deskripsi tugas bikin kartu nama</a:t>
            </a:r>
            <a:endParaRPr lang="en-US" alt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en-US" altLang="en-GB"/>
              <a:t>Elemen-elemen kartu nama : </a:t>
            </a:r>
            <a:endParaRPr lang="en-US" altLang="en-GB"/>
          </a:p>
          <a:p>
            <a:r>
              <a:rPr lang="en-US" altLang="en-GB"/>
              <a:t>Logo perusahaan</a:t>
            </a:r>
            <a:endParaRPr lang="en-US" altLang="en-GB"/>
          </a:p>
          <a:p>
            <a:r>
              <a:rPr lang="en-US" altLang="en-GB"/>
              <a:t>Informasi kartu </a:t>
            </a:r>
            <a:endParaRPr lang="en-US" altLang="en-GB"/>
          </a:p>
          <a:p>
            <a:r>
              <a:rPr lang="en-US" altLang="en-GB"/>
              <a:t>Icon</a:t>
            </a:r>
            <a:endParaRPr lang="en-US" altLang="en-GB"/>
          </a:p>
          <a:p>
            <a:endParaRPr lang="en-US" altLang="en-GB"/>
          </a:p>
          <a:p>
            <a:pPr marL="0" indent="0">
              <a:buNone/>
            </a:pPr>
            <a:r>
              <a:rPr lang="en-US" altLang="en-GB"/>
              <a:t>Untuk memudahkan pengerjaan, anda tidak perlu membuat logo perusahaan dan ikon sendiri. Melainkan download dari link berikut :</a:t>
            </a:r>
            <a:endParaRPr lang="en-US" altLang="en-GB"/>
          </a:p>
          <a:p>
            <a:r>
              <a:rPr lang="en-US" altLang="en-GB"/>
              <a:t>Download icons di </a:t>
            </a:r>
            <a:r>
              <a:rPr lang="en-US" altLang="en-GB">
                <a:hlinkClick r:id="rId1" action="ppaction://hlinkfile"/>
              </a:rPr>
              <a:t>https://icons8.com/</a:t>
            </a:r>
            <a:endParaRPr lang="en-US" altLang="en-GB"/>
          </a:p>
          <a:p>
            <a:r>
              <a:rPr lang="en-US" altLang="en-GB"/>
              <a:t>Buat logo perusahaan di </a:t>
            </a:r>
            <a:r>
              <a:rPr lang="en-US" altLang="en-GB">
                <a:hlinkClick r:id="rId2" action="ppaction://hlinkfile"/>
              </a:rPr>
              <a:t>https://editor.freelogodesign.org/?lang=EN</a:t>
            </a:r>
            <a:endParaRPr lang="en-US" altLang="en-GB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/>
              <a:t>Siapkan ukuran dokumen &amp; snapping</a:t>
            </a:r>
            <a:endParaRPr lang="en-US" alt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152525"/>
            <a:ext cx="4924425" cy="4973955"/>
          </a:xfrm>
        </p:spPr>
        <p:txBody>
          <a:bodyPr/>
          <a:p>
            <a:r>
              <a:rPr lang="en-US" altLang="en-GB"/>
              <a:t>Siapkan ukuran dokumen yang sesuai</a:t>
            </a:r>
            <a:endParaRPr lang="en-US" altLang="en-GB"/>
          </a:p>
          <a:p>
            <a:r>
              <a:rPr lang="en-US" altLang="en-GB"/>
              <a:t>Pilih File &gt;&gt; Document &amp; properties</a:t>
            </a:r>
            <a:endParaRPr lang="en-US" altLang="en-GB"/>
          </a:p>
          <a:p>
            <a:r>
              <a:rPr lang="en-US" altLang="en-GB"/>
              <a:t>Pilih : </a:t>
            </a:r>
            <a:endParaRPr lang="en-US" altLang="en-GB"/>
          </a:p>
          <a:p>
            <a:pPr lvl="1"/>
            <a:r>
              <a:rPr lang="en-US" altLang="en-GB" sz="1800"/>
              <a:t>page size : </a:t>
            </a:r>
            <a:r>
              <a:rPr lang="en-US" altLang="en-GB"/>
              <a:t>A7</a:t>
            </a:r>
            <a:endParaRPr lang="en-US" altLang="en-GB"/>
          </a:p>
          <a:p>
            <a:pPr lvl="1"/>
            <a:r>
              <a:rPr lang="en-US" altLang="en-GB"/>
              <a:t>orientation : landscape</a:t>
            </a:r>
            <a:endParaRPr lang="en-US" altLang="en-GB"/>
          </a:p>
          <a:p>
            <a:pPr lvl="0"/>
            <a:r>
              <a:rPr lang="en-US" altLang="en-GB"/>
              <a:t>Close document &amp; properties</a:t>
            </a:r>
            <a:endParaRPr lang="en-US" altLang="en-GB"/>
          </a:p>
          <a:p>
            <a:pPr lvl="0"/>
            <a:endParaRPr lang="en-US" altLang="en-GB"/>
          </a:p>
          <a:p>
            <a:pPr lvl="0"/>
            <a:r>
              <a:rPr lang="en-US" altLang="en-GB"/>
              <a:t>Pastikan fitur snap page pada snap control bar aktif</a:t>
            </a:r>
            <a:endParaRPr lang="en-US" alt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50280" y="1600200"/>
            <a:ext cx="5532120" cy="432371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9120" y="4081145"/>
            <a:ext cx="504825" cy="1057275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/>
              <a:t>Impor gambar</a:t>
            </a:r>
            <a:endParaRPr lang="en-US" alt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152525"/>
            <a:ext cx="5126355" cy="4973955"/>
          </a:xfrm>
        </p:spPr>
        <p:txBody>
          <a:bodyPr/>
          <a:p>
            <a:pPr marL="0" indent="0">
              <a:buNone/>
            </a:pPr>
            <a:r>
              <a:rPr lang="en-US" altLang="en-GB"/>
              <a:t>Setelah mendownload ikon dan logo yang diperlukan, maka langkah selanjutnya adalah mengimpor ke dalam area kerja.</a:t>
            </a:r>
            <a:endParaRPr lang="en-US" altLang="en-GB"/>
          </a:p>
          <a:p>
            <a:r>
              <a:rPr lang="en-US" altLang="en-GB"/>
              <a:t>Klik File &gt;&gt; Import</a:t>
            </a:r>
            <a:endParaRPr lang="en-US" altLang="en-GB"/>
          </a:p>
          <a:p>
            <a:r>
              <a:rPr lang="en-US" altLang="en-GB"/>
              <a:t>Pilih file yang akan diupload, klik Open</a:t>
            </a:r>
            <a:endParaRPr lang="en-US" altLang="en-GB"/>
          </a:p>
          <a:p>
            <a:r>
              <a:rPr lang="en-US" altLang="en-GB"/>
              <a:t>Pilih embed, klik OK</a:t>
            </a:r>
            <a:endParaRPr lang="en-US" altLang="en-GB"/>
          </a:p>
          <a:p>
            <a:endParaRPr lang="en-US" altLang="en-GB"/>
          </a:p>
          <a:p>
            <a:pPr marL="0" indent="0">
              <a:buNone/>
            </a:pPr>
            <a:endParaRPr lang="en-US" altLang="en-GB"/>
          </a:p>
          <a:p>
            <a:pPr marL="0" indent="0">
              <a:buNone/>
            </a:pPr>
            <a:r>
              <a:rPr lang="en-US" altLang="en-GB"/>
              <a:t>Maka gambar berhasil ter-impor ke area kerja. Kemudian atur ukurannya dan posisikan sesuai kebutuhan.</a:t>
            </a:r>
            <a:endParaRPr lang="en-US" alt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87945" y="1036955"/>
            <a:ext cx="3056890" cy="271399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2685" y="3975100"/>
            <a:ext cx="3408045" cy="286639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/>
              <a:t>Contoh hasil kartu nama</a:t>
            </a:r>
            <a:endParaRPr lang="en-US" alt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152525"/>
            <a:ext cx="4699000" cy="4973955"/>
          </a:xfrm>
        </p:spPr>
        <p:txBody>
          <a:bodyPr/>
          <a:p>
            <a:pPr marL="0" indent="0">
              <a:buNone/>
            </a:pPr>
            <a:r>
              <a:rPr lang="en-US" altLang="en-GB"/>
              <a:t>Berikut ini contoh hasil kartu nama yang telah saya buat</a:t>
            </a:r>
            <a:endParaRPr lang="en-US" altLang="en-GB"/>
          </a:p>
          <a:p>
            <a:pPr marL="0" indent="0">
              <a:buNone/>
            </a:pPr>
            <a:endParaRPr lang="en-US" altLang="en-GB"/>
          </a:p>
          <a:p>
            <a:pPr marL="0" indent="0">
              <a:buNone/>
            </a:pPr>
            <a:r>
              <a:rPr lang="en-US" altLang="en-GB"/>
              <a:t>Jangan lupa diexport ke .png ya! :)</a:t>
            </a:r>
            <a:endParaRPr lang="en-US" alt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06745" y="2224405"/>
            <a:ext cx="5751195" cy="418084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/>
              <a:t>Referensi</a:t>
            </a:r>
            <a:endParaRPr lang="en-US" alt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GB" altLang="en-US"/>
              <a:t>Inkscape Gallery </a:t>
            </a:r>
            <a:r>
              <a:rPr lang="en-GB" altLang="en-US">
                <a:hlinkClick r:id="rId1" tooltip="" action="ppaction://hlinkfile"/>
              </a:rPr>
              <a:t>https://inkscape.org/ko/gallery/</a:t>
            </a:r>
            <a:endParaRPr lang="en-GB" altLang="en-US"/>
          </a:p>
          <a:p>
            <a:r>
              <a:rPr lang="en-GB" altLang="en-US"/>
              <a:t>Dribbble users use inkscape </a:t>
            </a:r>
            <a:r>
              <a:rPr lang="en-GB" altLang="en-US">
                <a:hlinkClick r:id="rId2" tooltip="" action="ppaction://hlinkfile"/>
              </a:rPr>
              <a:t>https://dribbble.com/search?q=inkscape</a:t>
            </a:r>
            <a:endParaRPr lang="en-GB" altLang="en-US"/>
          </a:p>
          <a:p>
            <a:r>
              <a:rPr lang="en-GB" altLang="en-US"/>
              <a:t>Inkscape for Noobs – Part I: The Basics </a:t>
            </a:r>
            <a:r>
              <a:rPr lang="en-GB" altLang="en-US">
                <a:hlinkClick r:id="rId3" tooltip=""/>
              </a:rPr>
              <a:t>http://vektorrascheln.de/posts/2015/Dec/inkscape-fuer-einsteiger-teil-i-grundlagen-en.html</a:t>
            </a:r>
            <a:endParaRPr lang="en-GB" altLang="en-US"/>
          </a:p>
          <a:p>
            <a:r>
              <a:rPr lang="en-GB" altLang="en-US"/>
              <a:t>Inkscape for Noobs – Part II: Practice </a:t>
            </a:r>
            <a:r>
              <a:rPr lang="en-GB" altLang="en-US">
                <a:hlinkClick r:id="rId4" tooltip=""/>
              </a:rPr>
              <a:t>http://vektorrascheln.de/posts/2015/Dec/inkscape-fuer-einsteiger-teil-ii-praxis-en.html</a:t>
            </a:r>
            <a:endParaRPr lang="en-GB" altLang="en-US"/>
          </a:p>
          <a:p>
            <a:r>
              <a:rPr lang="en-GB" altLang="en-US"/>
              <a:t>Good Graphic design and an Introduction to Inkscape </a:t>
            </a:r>
            <a:r>
              <a:rPr lang="en-GB" altLang="en-US">
                <a:hlinkClick r:id="rId5" tooltip="" action="ppaction://hlinkfile"/>
              </a:rPr>
              <a:t>https://www.slideshare.net/OmarMohammed45/good-graphic-design-and-introduction-to-inkscape</a:t>
            </a:r>
            <a:endParaRPr lang="en-GB" altLang="en-US"/>
          </a:p>
          <a:p>
            <a:r>
              <a:rPr lang="en-GB" altLang="en-US"/>
              <a:t>What is the difference between bitmap and vector images? </a:t>
            </a:r>
            <a:r>
              <a:rPr lang="en-GB" altLang="en-US">
                <a:hlinkClick r:id="rId6" tooltip=""/>
              </a:rPr>
              <a:t>http://etc.usf.edu/techease/win/images/what-is-the-difference-between-bitmap-and-vector-images/</a:t>
            </a:r>
            <a:endParaRPr lang="en-GB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/>
              <a:t>Siapa saya?</a:t>
            </a:r>
            <a:endParaRPr lang="en-US" alt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71210" y="2774950"/>
            <a:ext cx="6035040" cy="3069590"/>
          </a:xfrm>
          <a:solidFill>
            <a:schemeClr val="bg1"/>
          </a:solidFill>
        </p:spPr>
        <p:txBody>
          <a:bodyPr/>
          <a:p>
            <a:pPr marL="0" indent="0">
              <a:buNone/>
            </a:pPr>
            <a:endParaRPr lang="en-US" altLang="en-GB"/>
          </a:p>
          <a:p>
            <a:pPr marL="0" indent="0">
              <a:lnSpc>
                <a:spcPct val="150000"/>
              </a:lnSpc>
              <a:buNone/>
            </a:pPr>
            <a:r>
              <a:rPr lang="en-US" altLang="en-GB"/>
              <a:t>       </a:t>
            </a:r>
            <a:r>
              <a:rPr lang="en-US" altLang="en-GB" sz="2800"/>
              <a:t>A. Dzul</a:t>
            </a:r>
            <a:r>
              <a:rPr lang="en-US" altLang="en-GB" sz="2800" b="1"/>
              <a:t>fikar</a:t>
            </a:r>
            <a:r>
              <a:rPr lang="en-US" altLang="en-GB" sz="2800"/>
              <a:t> Adi Putra</a:t>
            </a:r>
            <a:endParaRPr lang="en-US" altLang="en-GB" sz="2800"/>
          </a:p>
          <a:p>
            <a:pPr marL="0" indent="0">
              <a:lnSpc>
                <a:spcPct val="150000"/>
              </a:lnSpc>
              <a:buNone/>
            </a:pPr>
            <a:r>
              <a:rPr lang="en-US" altLang="en-GB"/>
              <a:t>       Baca cerpen dan koding javascript</a:t>
            </a:r>
            <a:endParaRPr lang="en-US" altLang="en-GB"/>
          </a:p>
          <a:p>
            <a:pPr marL="0" indent="0">
              <a:lnSpc>
                <a:spcPct val="150000"/>
              </a:lnSpc>
              <a:buNone/>
            </a:pPr>
            <a:r>
              <a:rPr lang="en-US" altLang="en-GB"/>
              <a:t>       Web/mobile app developer</a:t>
            </a:r>
            <a:endParaRPr lang="en-US" altLang="en-GB"/>
          </a:p>
          <a:p>
            <a:pPr marL="0" indent="0">
              <a:lnSpc>
                <a:spcPct val="150000"/>
              </a:lnSpc>
              <a:buNone/>
            </a:pPr>
            <a:r>
              <a:rPr lang="en-US" altLang="en-GB"/>
              <a:t>       </a:t>
            </a:r>
            <a:r>
              <a:rPr lang="en-US" altLang="en-GB">
                <a:hlinkClick r:id="rId1"/>
              </a:rPr>
              <a:t>http://pikarlabs.com</a:t>
            </a:r>
            <a:endParaRPr lang="en-US" altLang="en-GB"/>
          </a:p>
          <a:p>
            <a:pPr marL="0" indent="0">
              <a:lnSpc>
                <a:spcPct val="150000"/>
              </a:lnSpc>
              <a:buNone/>
            </a:pPr>
            <a:r>
              <a:rPr lang="en-US" altLang="en-GB"/>
              <a:t>       superpikar</a:t>
            </a:r>
            <a:endParaRPr lang="en-US" altLang="en-GB"/>
          </a:p>
          <a:p>
            <a:pPr marL="0" indent="0">
              <a:lnSpc>
                <a:spcPct val="150000"/>
              </a:lnSpc>
              <a:buNone/>
            </a:pPr>
            <a:r>
              <a:rPr lang="en-US" altLang="en-GB"/>
              <a:t>        </a:t>
            </a:r>
            <a:endParaRPr lang="en-US" altLang="en-GB"/>
          </a:p>
          <a:p>
            <a:pPr marL="0" indent="0">
              <a:buNone/>
            </a:pPr>
            <a:r>
              <a:rPr lang="en-US" altLang="en-GB"/>
              <a:t>	</a:t>
            </a:r>
            <a:endParaRPr lang="en-US" altLang="en-GB"/>
          </a:p>
          <a:p>
            <a:pPr marL="0" indent="0">
              <a:buNone/>
            </a:pPr>
            <a:endParaRPr lang="en-US" alt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0735" y="3290570"/>
            <a:ext cx="477520" cy="52006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2805" y="3963035"/>
            <a:ext cx="415925" cy="41084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8040" y="4528185"/>
            <a:ext cx="503555" cy="34417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1380" y="5038725"/>
            <a:ext cx="396607" cy="36576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61380" y="5544185"/>
            <a:ext cx="466090" cy="43942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poster-itpcbusan-ap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2540" y="-635"/>
            <a:ext cx="3129915" cy="443357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5" name="Picture 4" descr="poster-kajian-sidoarj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7375" y="-1270"/>
            <a:ext cx="3130550" cy="443420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6" name="Picture 5" descr="poster-kajian-sumpahpemuda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9030" y="-635"/>
            <a:ext cx="3456940" cy="345694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7" name="Picture 6" descr="poster-puasa-arofah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8395" y="3456305"/>
            <a:ext cx="3457575" cy="3457575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8" name="Picture 7" descr="poster-quote-alkawthar-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3165" y="5715"/>
            <a:ext cx="2475865" cy="345059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9" name="Picture 8" descr="poster-quote-alkawthar-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73165" y="3456305"/>
            <a:ext cx="2466340" cy="340741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0" name="Picture 9" descr="logo-nikahane-bi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16685" y="4684395"/>
            <a:ext cx="3275965" cy="951230"/>
          </a:xfrm>
          <a:prstGeom prst="rect">
            <a:avLst/>
          </a:prstGeom>
        </p:spPr>
      </p:pic>
      <p:pic>
        <p:nvPicPr>
          <p:cNvPr id="11" name="Picture 10" descr="kop-surat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80" y="5635625"/>
            <a:ext cx="6260465" cy="104711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/>
              <a:t>Mengapa Inkscape?</a:t>
            </a:r>
            <a:endParaRPr lang="en-US" altLang="en-GB"/>
          </a:p>
        </p:txBody>
      </p:sp>
      <p:sp>
        <p:nvSpPr>
          <p:cNvPr id="5" name="Content Placeholder 4"/>
          <p:cNvSpPr/>
          <p:nvPr>
            <p:ph idx="1"/>
          </p:nvPr>
        </p:nvSpPr>
        <p:spPr/>
        <p:txBody>
          <a:bodyPr/>
          <a:p>
            <a:pPr marL="0" indent="0">
              <a:lnSpc>
                <a:spcPct val="100000"/>
              </a:lnSpc>
              <a:buNone/>
            </a:pPr>
            <a:r>
              <a:rPr lang="en-US" altLang="en-GB"/>
              <a:t>Ada banyak software alternatif lain, ada plus minus masing-masing. Tapi Inkscape </a:t>
            </a:r>
            <a:r>
              <a:rPr lang="en-US" altLang="en-GB" b="1"/>
              <a:t>gratis</a:t>
            </a:r>
            <a:r>
              <a:rPr lang="en-US" altLang="en-GB"/>
              <a:t>!</a:t>
            </a:r>
            <a:endParaRPr lang="en-US" altLang="en-GB"/>
          </a:p>
          <a:p>
            <a:pPr marL="0" indent="0">
              <a:lnSpc>
                <a:spcPct val="100000"/>
              </a:lnSpc>
              <a:buNone/>
            </a:pPr>
            <a:endParaRPr lang="en-US" altLang="en-GB"/>
          </a:p>
          <a:p>
            <a:pPr marL="0" indent="0">
              <a:lnSpc>
                <a:spcPct val="100000"/>
              </a:lnSpc>
              <a:buNone/>
            </a:pPr>
            <a:endParaRPr lang="en-US" altLang="en-GB"/>
          </a:p>
          <a:p>
            <a:pPr marL="0" indent="0">
              <a:lnSpc>
                <a:spcPct val="100000"/>
              </a:lnSpc>
              <a:buNone/>
            </a:pPr>
            <a:r>
              <a:rPr lang="en-US" altLang="en-GB"/>
              <a:t>	</a:t>
            </a:r>
            <a:endParaRPr lang="en-US" altLang="en-GB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2140" y="2033270"/>
            <a:ext cx="802640" cy="81089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475" y="3352165"/>
            <a:ext cx="765810" cy="79184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815" y="4612640"/>
            <a:ext cx="655320" cy="81978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400" y="5823585"/>
            <a:ext cx="713105" cy="66802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29275" y="2033270"/>
            <a:ext cx="918210" cy="870585"/>
          </a:xfrm>
          <a:prstGeom prst="rect">
            <a:avLst/>
          </a:prstGeom>
        </p:spPr>
      </p:pic>
      <p:sp>
        <p:nvSpPr>
          <p:cNvPr id="20" name="Text Box 19"/>
          <p:cNvSpPr txBox="1"/>
          <p:nvPr/>
        </p:nvSpPr>
        <p:spPr>
          <a:xfrm>
            <a:off x="1550035" y="5823585"/>
            <a:ext cx="2324100" cy="6140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GB">
                <a:sym typeface="+mn-ea"/>
              </a:rPr>
              <a:t>Afinity Designer</a:t>
            </a:r>
            <a:endParaRPr lang="en-US" altLang="en-GB">
              <a:sym typeface="+mn-ea"/>
            </a:endParaRPr>
          </a:p>
          <a:p>
            <a:r>
              <a:rPr lang="en-US" altLang="en-GB" sz="1600"/>
              <a:t>$50</a:t>
            </a:r>
            <a:endParaRPr lang="en-US" altLang="en-GB" sz="1600"/>
          </a:p>
        </p:txBody>
      </p:sp>
      <p:sp>
        <p:nvSpPr>
          <p:cNvPr id="21" name="Text Box 20"/>
          <p:cNvSpPr txBox="1"/>
          <p:nvPr/>
        </p:nvSpPr>
        <p:spPr>
          <a:xfrm>
            <a:off x="1550035" y="4715510"/>
            <a:ext cx="2324100" cy="6140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GB">
                <a:sym typeface="+mn-ea"/>
              </a:rPr>
              <a:t>Corel Draw</a:t>
            </a:r>
            <a:endParaRPr lang="en-US" altLang="en-GB">
              <a:sym typeface="+mn-ea"/>
            </a:endParaRPr>
          </a:p>
          <a:p>
            <a:r>
              <a:rPr lang="en-US" altLang="en-GB" sz="1600"/>
              <a:t>$499.99</a:t>
            </a:r>
            <a:endParaRPr lang="en-US" altLang="en-GB" sz="1600"/>
          </a:p>
        </p:txBody>
      </p:sp>
      <p:sp>
        <p:nvSpPr>
          <p:cNvPr id="22" name="Text Box 21"/>
          <p:cNvSpPr txBox="1"/>
          <p:nvPr/>
        </p:nvSpPr>
        <p:spPr>
          <a:xfrm>
            <a:off x="1550035" y="3441065"/>
            <a:ext cx="2324100" cy="6140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GB">
                <a:sym typeface="+mn-ea"/>
              </a:rPr>
              <a:t>Adobe Photoshop</a:t>
            </a:r>
            <a:endParaRPr lang="en-US" altLang="en-GB">
              <a:sym typeface="+mn-ea"/>
            </a:endParaRPr>
          </a:p>
          <a:p>
            <a:r>
              <a:rPr lang="en-US" altLang="en-GB" sz="1600"/>
              <a:t>$19.99 / bulan</a:t>
            </a:r>
            <a:endParaRPr lang="en-US" altLang="en-GB" sz="1600"/>
          </a:p>
        </p:txBody>
      </p:sp>
      <p:sp>
        <p:nvSpPr>
          <p:cNvPr id="23" name="Text Box 22"/>
          <p:cNvSpPr txBox="1"/>
          <p:nvPr/>
        </p:nvSpPr>
        <p:spPr>
          <a:xfrm>
            <a:off x="1550035" y="2161540"/>
            <a:ext cx="2324100" cy="6140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GB">
                <a:sym typeface="+mn-ea"/>
              </a:rPr>
              <a:t>Adobe Illustrator</a:t>
            </a:r>
            <a:endParaRPr lang="en-US" altLang="en-GB">
              <a:sym typeface="+mn-ea"/>
            </a:endParaRPr>
          </a:p>
          <a:p>
            <a:r>
              <a:rPr lang="en-US" altLang="en-GB" sz="1600"/>
              <a:t>$19.99 / bulan</a:t>
            </a:r>
            <a:endParaRPr lang="en-US" altLang="en-GB" sz="1600"/>
          </a:p>
        </p:txBody>
      </p:sp>
      <p:sp>
        <p:nvSpPr>
          <p:cNvPr id="24" name="Text Box 23"/>
          <p:cNvSpPr txBox="1"/>
          <p:nvPr/>
        </p:nvSpPr>
        <p:spPr>
          <a:xfrm>
            <a:off x="6782435" y="2161540"/>
            <a:ext cx="2324100" cy="6140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GB">
                <a:sym typeface="+mn-ea"/>
              </a:rPr>
              <a:t>Sketch</a:t>
            </a:r>
            <a:endParaRPr lang="en-US" altLang="en-GB">
              <a:sym typeface="+mn-ea"/>
            </a:endParaRPr>
          </a:p>
          <a:p>
            <a:r>
              <a:rPr lang="en-US" altLang="en-GB" sz="1600"/>
              <a:t>$99</a:t>
            </a:r>
            <a:endParaRPr lang="en-US" altLang="en-GB" sz="1600"/>
          </a:p>
        </p:txBody>
      </p:sp>
      <p:pic>
        <p:nvPicPr>
          <p:cNvPr id="25" name="Picture 24" descr="inkscape-logo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71770" y="3783965"/>
            <a:ext cx="1648460" cy="1648460"/>
          </a:xfrm>
          <a:prstGeom prst="rect">
            <a:avLst/>
          </a:prstGeom>
        </p:spPr>
      </p:pic>
      <p:sp>
        <p:nvSpPr>
          <p:cNvPr id="26" name="Text Box 25"/>
          <p:cNvSpPr txBox="1"/>
          <p:nvPr/>
        </p:nvSpPr>
        <p:spPr>
          <a:xfrm>
            <a:off x="7000875" y="4048760"/>
            <a:ext cx="2324100" cy="11372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GB" sz="3600">
                <a:sym typeface="+mn-ea"/>
              </a:rPr>
              <a:t>Inkscape</a:t>
            </a:r>
            <a:endParaRPr lang="en-US" altLang="en-GB" sz="3600">
              <a:sym typeface="+mn-ea"/>
            </a:endParaRPr>
          </a:p>
          <a:p>
            <a:r>
              <a:rPr lang="en-US" altLang="en-GB" sz="3200" b="1"/>
              <a:t>$0</a:t>
            </a:r>
            <a:endParaRPr lang="en-US" altLang="en-GB" sz="3200" b="1"/>
          </a:p>
        </p:txBody>
      </p:sp>
      <p:sp>
        <p:nvSpPr>
          <p:cNvPr id="27" name="Text Box 26"/>
          <p:cNvSpPr txBox="1"/>
          <p:nvPr/>
        </p:nvSpPr>
        <p:spPr>
          <a:xfrm>
            <a:off x="7000875" y="5186045"/>
            <a:ext cx="49276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GB" sz="2400">
                <a:sym typeface="+mn-ea"/>
                <a:hlinkClick r:id="rId7" action="ppaction://hlinkfile"/>
              </a:rPr>
              <a:t>https://inkscape.org/ko/download/</a:t>
            </a:r>
            <a:endParaRPr lang="en-US" altLang="en-GB" sz="2400">
              <a:sym typeface="+mn-e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/>
              <a:t>Tapi kan ada cracknya (bajakan) ?</a:t>
            </a:r>
            <a:endParaRPr lang="en-US" altLang="en-GB"/>
          </a:p>
        </p:txBody>
      </p:sp>
      <p:pic>
        <p:nvPicPr>
          <p:cNvPr id="5" name="Content Placeholder 4"/>
          <p:cNvPicPr>
            <a:picLocks noChangeAspect="1"/>
          </p:cNvPicPr>
          <p:nvPr>
            <p:ph idx="1"/>
          </p:nvPr>
        </p:nvPicPr>
        <p:blipFill>
          <a:blip r:embed="rId1"/>
          <a:srcRect l="9700" r="1270" b="14209"/>
          <a:stretch>
            <a:fillRect/>
          </a:stretch>
        </p:blipFill>
        <p:spPr>
          <a:xfrm>
            <a:off x="456565" y="1167130"/>
            <a:ext cx="7564755" cy="4267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565" y="5434330"/>
            <a:ext cx="5617210" cy="1163320"/>
          </a:xfrm>
          <a:prstGeom prst="rect">
            <a:avLst/>
          </a:prstGeom>
        </p:spPr>
      </p:pic>
      <p:sp>
        <p:nvSpPr>
          <p:cNvPr id="23" name="Text Box 22"/>
          <p:cNvSpPr txBox="1"/>
          <p:nvPr/>
        </p:nvSpPr>
        <p:spPr>
          <a:xfrm>
            <a:off x="8176260" y="1278255"/>
            <a:ext cx="377698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GB">
                <a:sym typeface="+mn-ea"/>
              </a:rPr>
              <a:t>URL: </a:t>
            </a:r>
            <a:r>
              <a:rPr lang="en-US" altLang="en-GB">
                <a:sym typeface="+mn-ea"/>
                <a:hlinkClick r:id="rId3" action="ppaction://hlinkfile"/>
              </a:rPr>
              <a:t>https://www.youtube.com/watch?v=pTkJFkRTm50</a:t>
            </a:r>
            <a:endParaRPr lang="en-US" altLang="en-GB">
              <a:sym typeface="+mn-e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/>
              <a:t>Apa software gratisan mumpuni?</a:t>
            </a:r>
            <a:endParaRPr lang="en-US" alt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endParaRPr lang="en-US" altLang="en-GB"/>
          </a:p>
        </p:txBody>
      </p:sp>
      <p:sp>
        <p:nvSpPr>
          <p:cNvPr id="23" name="Text Box 22"/>
          <p:cNvSpPr txBox="1"/>
          <p:nvPr/>
        </p:nvSpPr>
        <p:spPr>
          <a:xfrm>
            <a:off x="941070" y="1543050"/>
            <a:ext cx="4100195" cy="1414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GB" sz="2400">
                <a:sym typeface="+mn-ea"/>
              </a:rPr>
              <a:t>“Ono rego ono rupo. Rego larang hasile apik. Rego murah hasile yo sak onone”</a:t>
            </a:r>
            <a:endParaRPr lang="en-US" altLang="en-GB" sz="2400">
              <a:sym typeface="+mn-ea"/>
            </a:endParaRPr>
          </a:p>
          <a:p>
            <a:pPr algn="r"/>
            <a:r>
              <a:rPr lang="en-US" altLang="en-GB" sz="1400"/>
              <a:t>kata orang jawa</a:t>
            </a:r>
            <a:endParaRPr lang="en-US" altLang="en-GB" sz="1400"/>
          </a:p>
        </p:txBody>
      </p:sp>
      <p:sp>
        <p:nvSpPr>
          <p:cNvPr id="4" name="Text Box 3"/>
          <p:cNvSpPr txBox="1"/>
          <p:nvPr/>
        </p:nvSpPr>
        <p:spPr>
          <a:xfrm>
            <a:off x="6338570" y="3564255"/>
            <a:ext cx="5150485" cy="1414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GB" sz="2400">
                <a:sym typeface="+mn-ea"/>
              </a:rPr>
              <a:t>“Software hanyalah alat, hasilnya tergantung bagaimana kita memanfaatkannya.”</a:t>
            </a:r>
            <a:endParaRPr lang="en-US" altLang="en-GB" sz="2400">
              <a:sym typeface="+mn-ea"/>
            </a:endParaRPr>
          </a:p>
          <a:p>
            <a:pPr algn="r"/>
            <a:r>
              <a:rPr lang="en-US" altLang="en-GB" sz="1400"/>
              <a:t>kata saya</a:t>
            </a:r>
            <a:endParaRPr lang="en-US" altLang="en-GB" sz="14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955"/>
            <a:ext cx="11502390" cy="667385"/>
          </a:xfrm>
        </p:spPr>
        <p:txBody>
          <a:bodyPr/>
          <a:p>
            <a:r>
              <a:rPr lang="en-US" altLang="en-GB"/>
              <a:t>Apa software gratisan mumpuni? Ini lho karya pengguna Inkscape</a:t>
            </a:r>
            <a:endParaRPr lang="en-US" alt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152525"/>
            <a:ext cx="2582545" cy="4973955"/>
          </a:xfrm>
        </p:spPr>
        <p:txBody>
          <a:bodyPr/>
          <a:p>
            <a:pPr marL="0" indent="0">
              <a:buNone/>
            </a:pPr>
            <a:r>
              <a:rPr lang="en-US" altLang="en-GB"/>
              <a:t>Galeri inkscape : </a:t>
            </a:r>
            <a:endParaRPr lang="en-US" altLang="en-GB"/>
          </a:p>
          <a:p>
            <a:pPr marL="196850" indent="-196850"/>
            <a:r>
              <a:rPr lang="en-US" altLang="en-GB">
                <a:hlinkClick r:id="rId1" action="ppaction://hlinkfile"/>
              </a:rPr>
              <a:t>https://inkscape.org/ko/gallery/</a:t>
            </a:r>
            <a:endParaRPr lang="en-US" altLang="en-GB">
              <a:hlinkClick r:id="rId1" action="ppaction://hlinkfile"/>
            </a:endParaRPr>
          </a:p>
          <a:p>
            <a:pPr marL="196850" indent="-196850"/>
            <a:endParaRPr lang="en-US" altLang="en-GB"/>
          </a:p>
          <a:p>
            <a:pPr marL="196850" indent="-196850"/>
            <a:r>
              <a:rPr lang="en-US" altLang="en-GB">
                <a:hlinkClick r:id="rId2" action="ppaction://hlinkfile"/>
              </a:rPr>
              <a:t>https://dribbble.com/search?q=inkscape</a:t>
            </a:r>
            <a:r>
              <a:rPr lang="en-US" altLang="en-GB"/>
              <a:t> </a:t>
            </a:r>
            <a:endParaRPr lang="en-US" altLang="en-GB"/>
          </a:p>
          <a:p>
            <a:pPr marL="196850" indent="-196850"/>
            <a:endParaRPr lang="en-US" altLang="en-GB"/>
          </a:p>
          <a:p>
            <a:pPr marL="196850" indent="-196850"/>
            <a:r>
              <a:rPr lang="en-US" altLang="en-GB">
                <a:hlinkClick r:id="rId3" action="ppaction://hlinkfile"/>
              </a:rPr>
              <a:t>https://www.behance.net/search?content=projects&amp;sort=appreciations&amp;time=week&amp;search=inkscape</a:t>
            </a:r>
            <a:r>
              <a:rPr lang="en-US" altLang="en-GB"/>
              <a:t> </a:t>
            </a:r>
            <a:endParaRPr lang="en-US" altLang="en-GB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rcRect r="19161"/>
          <a:stretch>
            <a:fillRect/>
          </a:stretch>
        </p:blipFill>
        <p:spPr>
          <a:xfrm>
            <a:off x="7557770" y="1517650"/>
            <a:ext cx="4554220" cy="43053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84550" y="1517650"/>
            <a:ext cx="4008120" cy="430593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/>
              <a:t>Salah satu Master Inkscape-nya Indonesia</a:t>
            </a:r>
            <a:endParaRPr lang="en-US" altLang="en-GB"/>
          </a:p>
        </p:txBody>
      </p:sp>
      <p:sp>
        <p:nvSpPr>
          <p:cNvPr id="5" name="Content Placeholder 4"/>
          <p:cNvSpPr/>
          <p:nvPr>
            <p:ph idx="1"/>
          </p:nvPr>
        </p:nvSpPr>
        <p:spPr>
          <a:xfrm>
            <a:off x="1057275" y="1152525"/>
            <a:ext cx="2429510" cy="4973955"/>
          </a:xfrm>
        </p:spPr>
        <p:txBody>
          <a:bodyPr/>
          <a:p>
            <a:pPr marL="0" indent="0">
              <a:buNone/>
            </a:pPr>
            <a:r>
              <a:rPr lang="en-US" altLang="en-GB"/>
              <a:t>Rizky Djati Munggaran</a:t>
            </a:r>
            <a:endParaRPr lang="en-US" altLang="en-GB"/>
          </a:p>
          <a:p>
            <a:pPr marL="0" indent="0">
              <a:buNone/>
            </a:pPr>
            <a:r>
              <a:rPr lang="en-US" altLang="en-GB">
                <a:hlinkClick r:id="rId1" action="ppaction://hlinkfile"/>
              </a:rPr>
              <a:t>https://ridjam.deviantart.com/gallery/</a:t>
            </a:r>
            <a:endParaRPr lang="en-US" altLang="en-GB"/>
          </a:p>
          <a:p>
            <a:pPr marL="0" indent="0">
              <a:buNone/>
            </a:pPr>
            <a:endParaRPr lang="en-US" alt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209675"/>
            <a:ext cx="477520" cy="52006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605" y="1862455"/>
            <a:ext cx="396607" cy="365760"/>
          </a:xfrm>
          <a:prstGeom prst="rect">
            <a:avLst/>
          </a:prstGeom>
        </p:spPr>
      </p:pic>
      <p:pic>
        <p:nvPicPr>
          <p:cNvPr id="6" name="Content Placeholder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9990" y="1096645"/>
            <a:ext cx="5741670" cy="466471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36760" y="1152525"/>
            <a:ext cx="2263775" cy="228028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36760" y="3585845"/>
            <a:ext cx="2263775" cy="163068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36760" y="5300980"/>
            <a:ext cx="2263775" cy="139128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7DB6EF"/>
      </a:accent1>
      <a:accent2>
        <a:srgbClr val="C0504D"/>
      </a:accent2>
      <a:accent3>
        <a:srgbClr val="FFFFFF"/>
      </a:accent3>
      <a:accent4>
        <a:srgbClr val="000000"/>
      </a:accent4>
      <a:accent5>
        <a:srgbClr val="C0D7F5"/>
      </a:accent5>
      <a:accent6>
        <a:srgbClr val="AC4744"/>
      </a:accent6>
      <a:hlink>
        <a:srgbClr val="0066CC"/>
      </a:hlink>
      <a:folHlink>
        <a:srgbClr val="800080"/>
      </a:folHlink>
    </a:clrScheme>
    <a:fontScheme name="">
      <a:majorFont>
        <a:latin typeface="Arial"/>
        <a:ea typeface="Arial"/>
        <a:cs typeface=""/>
      </a:majorFont>
      <a:minorFont>
        <a:latin typeface="Arial"/>
        <a:ea typeface="Ari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4"/>
        </a:accent5>
        <a:accent6>
          <a:srgbClr val="E5895B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7B7E5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BFAF7"/>
        </a:accent3>
        <a:accent4>
          <a:srgbClr val="000000"/>
        </a:accent4>
        <a:accent5>
          <a:srgbClr val="FFFFFF"/>
        </a:accent5>
        <a:accent6>
          <a:srgbClr val="7EB1E5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7B7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8080"/>
        </a:lt1>
        <a:dk2>
          <a:srgbClr val="FFFF99"/>
        </a:dk2>
        <a:lt2>
          <a:srgbClr val="005A58"/>
        </a:lt2>
        <a:accent1>
          <a:srgbClr val="006462"/>
        </a:accent1>
        <a:accent2>
          <a:srgbClr val="6D6FC7"/>
        </a:accent2>
        <a:accent3>
          <a:srgbClr val="AAC1C1"/>
        </a:accent3>
        <a:accent4>
          <a:srgbClr val="DCDCDC"/>
        </a:accent4>
        <a:accent5>
          <a:srgbClr val="AAB8B8"/>
        </a:accent5>
        <a:accent6>
          <a:srgbClr val="6163B2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800000"/>
        </a:lt1>
        <a:dk2>
          <a:srgbClr val="DFD293"/>
        </a:dk2>
        <a:lt2>
          <a:srgbClr val="5C1F00"/>
        </a:lt2>
        <a:accent1>
          <a:srgbClr val="CC3300"/>
        </a:accent1>
        <a:accent2>
          <a:srgbClr val="BE7960"/>
        </a:accent2>
        <a:accent3>
          <a:srgbClr val="C1AAAA"/>
        </a:accent3>
        <a:accent4>
          <a:srgbClr val="DCDCDC"/>
        </a:accent4>
        <a:accent5>
          <a:srgbClr val="E2ADAA"/>
        </a:accent5>
        <a:accent6>
          <a:srgbClr val="AA6C55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CCFFFF"/>
        </a:dk2>
        <a:lt2>
          <a:srgbClr val="003366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CDCDC"/>
        </a:accent4>
        <a:accent5>
          <a:srgbClr val="ADB9E2"/>
        </a:accent5>
        <a:accent6>
          <a:srgbClr val="009D0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00"/>
        </a:lt1>
        <a:dk2>
          <a:srgbClr val="E3EBF1"/>
        </a:dk2>
        <a:lt2>
          <a:srgbClr val="336699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CDCDC"/>
        </a:accent4>
        <a:accent5>
          <a:srgbClr val="AAADCA"/>
        </a:accent5>
        <a:accent6>
          <a:srgbClr val="3E7B43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86B5D"/>
        </a:lt1>
        <a:dk2>
          <a:srgbClr val="D1D1CB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CDCDC"/>
        </a:accent4>
        <a:accent5>
          <a:srgbClr val="C7C7C1"/>
        </a:accent5>
        <a:accent6>
          <a:srgbClr val="728D96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66699"/>
        </a:lt1>
        <a:dk2>
          <a:srgbClr val="FFFFFF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B9B9CA"/>
        </a:accent3>
        <a:accent4>
          <a:srgbClr val="DCDCDC"/>
        </a:accent4>
        <a:accent5>
          <a:srgbClr val="B7B5BF"/>
        </a:accent5>
        <a:accent6>
          <a:srgbClr val="5B5BE5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23E26"/>
        </a:lt1>
        <a:dk2>
          <a:srgbClr val="DFC08D"/>
        </a:dk2>
        <a:lt2>
          <a:srgbClr val="2D2015"/>
        </a:lt2>
        <a:accent1>
          <a:srgbClr val="8C7B70"/>
        </a:accent1>
        <a:accent2>
          <a:srgbClr val="8F5F2F"/>
        </a:accent2>
        <a:accent3>
          <a:srgbClr val="B3AFAB"/>
        </a:accent3>
        <a:accent4>
          <a:srgbClr val="DCDCDC"/>
        </a:accent4>
        <a:accent5>
          <a:srgbClr val="C5BFBC"/>
        </a:accent5>
        <a:accent6>
          <a:srgbClr val="805529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7DB6EF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C0D7F5"/>
        </a:accent5>
        <a:accent6>
          <a:srgbClr val="AC4744"/>
        </a:accent6>
        <a:hlink>
          <a:srgbClr val="0066CC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5949</Words>
  <Application>WPS Presentation</Application>
  <PresentationFormat>Widescreen</PresentationFormat>
  <Paragraphs>315</Paragraphs>
  <Slides>26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5" baseType="lpstr">
      <vt:lpstr>Arial</vt:lpstr>
      <vt:lpstr>SimSun</vt:lpstr>
      <vt:lpstr>Wingdings</vt:lpstr>
      <vt:lpstr>Microsoft YaHei</vt:lpstr>
      <vt:lpstr/>
      <vt:lpstr>Arial Unicode MS</vt:lpstr>
      <vt:lpstr>Calibri</vt:lpstr>
      <vt:lpstr>Kelson Sans</vt:lpstr>
      <vt:lpstr>Default Design</vt:lpstr>
      <vt:lpstr>Workshop Inkscape 2017</vt:lpstr>
      <vt:lpstr>Apakah Laptop + Mouse  sudah ada?  Inkscape sudah terinstal?</vt:lpstr>
      <vt:lpstr>Siapa saya?</vt:lpstr>
      <vt:lpstr>PowerPoint 演示文稿</vt:lpstr>
      <vt:lpstr>Mengapa Inkscape?</vt:lpstr>
      <vt:lpstr>Tapi kan ada cracknya (bajakan) ?</vt:lpstr>
      <vt:lpstr>Apa software gratisan mumpuni?</vt:lpstr>
      <vt:lpstr>Apa software gratisan mumpuni? Ini lho karya pengguna Inkscape</vt:lpstr>
      <vt:lpstr>Salah satu Master Inkscape-nya Indonesia</vt:lpstr>
      <vt:lpstr>Yuk  kita  mulai!</vt:lpstr>
      <vt:lpstr>Vector vs Bitmap</vt:lpstr>
      <vt:lpstr>Vector vs Bitmap</vt:lpstr>
      <vt:lpstr>Antarmuka Inkscape</vt:lpstr>
      <vt:lpstr>Kontrol Antarmuka</vt:lpstr>
      <vt:lpstr>Membuat objek sederhana : persegi</vt:lpstr>
      <vt:lpstr>Membuat objek sederhana : lingkaran</vt:lpstr>
      <vt:lpstr>Membuat objek sederhana : bintang-x dan segi-x</vt:lpstr>
      <vt:lpstr>Membuat objek sederhana : text</vt:lpstr>
      <vt:lpstr>Kontrol objek</vt:lpstr>
      <vt:lpstr>Ekspor gambar ke .png</vt:lpstr>
      <vt:lpstr>Tugas :)</vt:lpstr>
      <vt:lpstr>Silahkan berkreasi</vt:lpstr>
      <vt:lpstr>Siapkan ukuran dokumen &amp; snapping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Workshop Inkscape 2017</dc:title>
  <dc:creator>superpikar</dc:creator>
  <cp:lastModifiedBy>superpikar</cp:lastModifiedBy>
  <cp:revision>114</cp:revision>
  <dcterms:created xsi:type="dcterms:W3CDTF">2017-11-11T10:54:00Z</dcterms:created>
  <dcterms:modified xsi:type="dcterms:W3CDTF">2017-11-12T11:13:52Z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2057-10.2.0.5978</vt:lpwstr>
  </property>
</Properties>
</file>